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76" r:id="rId4"/>
    <p:sldMasterId id="2147483715" r:id="rId5"/>
  </p:sldMasterIdLst>
  <p:notesMasterIdLst>
    <p:notesMasterId r:id="rId13"/>
  </p:notesMasterIdLst>
  <p:sldIdLst>
    <p:sldId id="2266" r:id="rId6"/>
    <p:sldId id="2264" r:id="rId7"/>
    <p:sldId id="1842" r:id="rId8"/>
    <p:sldId id="1913" r:id="rId9"/>
    <p:sldId id="1597" r:id="rId10"/>
    <p:sldId id="2265" r:id="rId11"/>
    <p:sldId id="1543" r:id="rId12"/>
  </p:sldIdLst>
  <p:sldSz cx="12436475" cy="6994525"/>
  <p:notesSz cx="6858000" cy="9144000"/>
  <p:defaultTextStyle>
    <a:defPPr>
      <a:defRPr lang="en-US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pire START Bumper Slides" id="{75435D77-4F43-4A99-BFCD-2E8C412976E9}">
          <p14:sldIdLst>
            <p14:sldId id="2266"/>
            <p14:sldId id="2264"/>
            <p14:sldId id="1842"/>
            <p14:sldId id="1913"/>
            <p14:sldId id="1597"/>
          </p14:sldIdLst>
        </p14:section>
        <p14:section name="Presentation" id="{EA49E1A4-DD86-4A46-BC10-31C99CCD580E}">
          <p14:sldIdLst>
            <p14:sldId id="2265"/>
            <p14:sldId id="1543"/>
          </p14:sldIdLst>
        </p14:section>
        <p14:section name="Inspire END Bumper Slides" id="{C8594F54-C5B5-4767-A8FE-FEE6B5DFADF2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78D4"/>
    <a:srgbClr val="000000"/>
    <a:srgbClr val="0278D7"/>
    <a:srgbClr val="0078D7"/>
    <a:srgbClr val="409AE1"/>
    <a:srgbClr val="FFFFFF"/>
    <a:srgbClr val="F3F3F3"/>
    <a:srgbClr val="505050"/>
    <a:srgbClr val="002050"/>
    <a:srgbClr val="0018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9E0344-B650-4FA1-95BC-3BAB926BF40A}" v="14" dt="2018-10-26T17:02:34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CD1B54-0B36-7A4E-913A-A21C02273F89}" type="datetimeFigureOut">
              <a:rPr lang="en-US" smtClean="0"/>
              <a:t>10/26/2018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D3714-B553-A044-BA72-366907BA3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04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746D97-718D-49EE-B9CA-9118AEA8DF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386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75158-AA04-4020-A06D-D80D57CCA8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067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10/26/2018 1:02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195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0BD91-A332-4638-9D55-E1550E13BA6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10/26/2018 1:02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77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F4A718E-6F7C-414B-B5B4-AA6809C76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1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6102350" y="2188559"/>
            <a:ext cx="5895975" cy="3831241"/>
          </a:xfrm>
        </p:spPr>
        <p:txBody>
          <a:bodyPr anchor="ctr">
            <a:noAutofit/>
          </a:bodyPr>
          <a:lstStyle>
            <a:lvl1pPr algn="ctr">
              <a:defRPr sz="2000"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4975" y="2188559"/>
            <a:ext cx="5241206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12155602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three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4975" y="1631569"/>
            <a:ext cx="3705225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209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67213" y="1631569"/>
            <a:ext cx="3695702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289928" y="1631569"/>
            <a:ext cx="3708398" cy="31912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41875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770907" y="1997456"/>
            <a:ext cx="2752725" cy="2459482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C74E6E5-9DAD-4A14-9C20-D9F9150874F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Graphic layout: three columns graphic and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34975" y="5026024"/>
            <a:ext cx="3700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367212" y="5026024"/>
            <a:ext cx="36957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89925" y="5026024"/>
            <a:ext cx="3708401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356161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ayout: four columns graphic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91701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339460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87218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434976" y="1622045"/>
            <a:ext cx="2706624" cy="31912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76200" algn="ctr" rotWithShape="0">
              <a:schemeClr val="bg2">
                <a:lumMod val="50000"/>
                <a:alpha val="8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7712A-15EB-884C-BF95-7C690BA778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4500"/>
            <a:ext cx="11563350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Graphic layout: four columns graphic and text</a:t>
            </a: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986136" y="2178050"/>
            <a:ext cx="1604304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926445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6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7218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39460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878687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830928" y="2178050"/>
            <a:ext cx="1628170" cy="207924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91701" y="5026024"/>
            <a:ext cx="2706624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quam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589375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34975" y="2178049"/>
            <a:ext cx="11563350" cy="4373564"/>
          </a:xfrm>
        </p:spPr>
        <p:txBody>
          <a:bodyPr bIns="1737360" anchor="ctr">
            <a:noAutofit/>
          </a:bodyPr>
          <a:lstStyle>
            <a:lvl1pPr algn="ctr">
              <a:defRPr sz="20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F997AC3-87B6-4E0B-88C2-A05069E413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Table layout</a:t>
            </a:r>
          </a:p>
        </p:txBody>
      </p:sp>
    </p:spTree>
    <p:extLst>
      <p:ext uri="{BB962C8B-B14F-4D97-AF65-F5344CB8AC3E}">
        <p14:creationId xmlns:p14="http://schemas.microsoft.com/office/powerpoint/2010/main" val="400288244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7642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4944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blue shirt&#10;&#10;Description generated with high confidence">
            <a:extLst>
              <a:ext uri="{FF2B5EF4-FFF2-40B4-BE49-F238E27FC236}">
                <a16:creationId xmlns:a16="http://schemas.microsoft.com/office/drawing/2014/main" id="{6ED214DD-0EEC-4ACC-A022-15CDD9C0AD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4704" cy="6994521"/>
          </a:xfrm>
          <a:prstGeom prst="rect">
            <a:avLst/>
          </a:prstGeom>
        </p:spPr>
      </p:pic>
      <p:sp>
        <p:nvSpPr>
          <p:cNvPr id="5" name="Title 35">
            <a:extLst>
              <a:ext uri="{FF2B5EF4-FFF2-40B4-BE49-F238E27FC236}">
                <a16:creationId xmlns:a16="http://schemas.microsoft.com/office/drawing/2014/main" id="{8441881C-06B8-4CD2-ADC6-DFD3519E6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6" y="1207895"/>
            <a:ext cx="7627938" cy="360540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5400" spc="-150" dirty="0">
                <a:solidFill>
                  <a:srgbClr val="000000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466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708381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F07DE85-B70F-4309-8506-6C011BC208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rgbClr val="000000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4C8B45-9D01-4389-94BD-CBAF3D8B35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4976" y="1866136"/>
            <a:ext cx="7627938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Thank you.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1688BD8D-D2E4-4DFC-B39C-D55D8436235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37086" y="6444246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2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DE7C-8AED-4A87-A171-2EB14E4B98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bg>
      <p:bgPr>
        <a:solidFill>
          <a:srgbClr val="0278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A1BD43-4947-4C7D-B1C8-B6C8FC3789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277" y="445842"/>
            <a:ext cx="914400" cy="1949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73B716-5AC1-4E6F-99C0-F195B0C587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78FD896-9F6B-4251-9F12-35FEF1AF74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8101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365D9BBC-438D-4AFF-99F3-AF44A0F5D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8ED858-0E93-42A1-BF7A-C507937566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95914" y="2371060"/>
            <a:ext cx="3085017" cy="15574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63EC21-559E-48C8-A655-20AE8C382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30816" b="20558"/>
          <a:stretch/>
        </p:blipFill>
        <p:spPr bwMode="invGray">
          <a:xfrm>
            <a:off x="6916885" y="1511780"/>
            <a:ext cx="5519591" cy="5482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19D5AC-10A1-42A7-9D73-2134D5BDA62A}"/>
              </a:ext>
            </a:extLst>
          </p:cNvPr>
          <p:cNvSpPr txBox="1"/>
          <p:nvPr userDrawn="1"/>
        </p:nvSpPr>
        <p:spPr>
          <a:xfrm>
            <a:off x="598344" y="4302474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15–19, 2018</a:t>
            </a:r>
          </a:p>
          <a:p>
            <a:pPr algn="l"/>
            <a:r>
              <a:rPr lang="en-US" sz="204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</p:spTree>
    <p:extLst>
      <p:ext uri="{BB962C8B-B14F-4D97-AF65-F5344CB8AC3E}">
        <p14:creationId xmlns:p14="http://schemas.microsoft.com/office/powerpoint/2010/main" val="139219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4" y="597450"/>
            <a:ext cx="1393840" cy="298433"/>
          </a:xfrm>
          <a:prstGeom prst="rect">
            <a:avLst/>
          </a:prstGeom>
        </p:spPr>
      </p:pic>
      <p:pic>
        <p:nvPicPr>
          <p:cNvPr id="6" name="Picture 5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854E2B2-77E0-4EBA-9EC2-E4EDF88D26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69" r="11869"/>
          <a:stretch/>
        </p:blipFill>
        <p:spPr>
          <a:xfrm>
            <a:off x="5440956" y="0"/>
            <a:ext cx="6995519" cy="6994525"/>
          </a:xfrm>
          <a:prstGeom prst="rect">
            <a:avLst/>
          </a:prstGeom>
        </p:spPr>
      </p:pic>
      <p:pic>
        <p:nvPicPr>
          <p:cNvPr id="7" name="Picture 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5121167-6841-41D5-B2AF-321B4492A8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5915" y="2371060"/>
            <a:ext cx="3085018" cy="15574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3EE10E-9C9E-4C8B-BA96-E2F3F9587B84}"/>
              </a:ext>
            </a:extLst>
          </p:cNvPr>
          <p:cNvSpPr txBox="1"/>
          <p:nvPr userDrawn="1"/>
        </p:nvSpPr>
        <p:spPr>
          <a:xfrm>
            <a:off x="598344" y="4303055"/>
            <a:ext cx="1929472" cy="6403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40">
                <a:gradFill>
                  <a:gsLst>
                    <a:gs pos="90355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15–19, 2018</a:t>
            </a:r>
          </a:p>
          <a:p>
            <a:pPr algn="l"/>
            <a:r>
              <a:rPr lang="en-US" sz="2040">
                <a:gradFill>
                  <a:gsLst>
                    <a:gs pos="90355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</p:spTree>
    <p:extLst>
      <p:ext uri="{BB962C8B-B14F-4D97-AF65-F5344CB8AC3E}">
        <p14:creationId xmlns:p14="http://schemas.microsoft.com/office/powerpoint/2010/main" val="730536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3039097"/>
            <a:ext cx="9327356" cy="56502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72" spc="-51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5915" y="4041282"/>
            <a:ext cx="9327356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4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7606" y="601344"/>
            <a:ext cx="3264575" cy="313932"/>
          </a:xfrm>
        </p:spPr>
        <p:txBody>
          <a:bodyPr lIns="0" tIns="0" rIns="0" bIns="0"/>
          <a:lstStyle>
            <a:lvl1pPr marL="0" indent="0" algn="r">
              <a:buNone/>
              <a:defRPr sz="2040">
                <a:latin typeface="+mn-lt"/>
              </a:defRPr>
            </a:lvl1pPr>
            <a:lvl2pPr marL="349724" indent="0">
              <a:buNone/>
              <a:defRPr sz="2040"/>
            </a:lvl2pPr>
            <a:lvl3pPr marL="582873" indent="0">
              <a:buNone/>
              <a:defRPr sz="2040"/>
            </a:lvl3pPr>
            <a:lvl4pPr marL="816022" indent="0">
              <a:buNone/>
              <a:defRPr sz="2040"/>
            </a:lvl4pPr>
            <a:lvl5pPr marL="1049171" indent="0">
              <a:buNone/>
              <a:defRPr sz="204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4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8148" y="1462924"/>
            <a:ext cx="11239464" cy="164487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99447" indent="0">
              <a:buNone/>
              <a:defRPr/>
            </a:lvl4pPr>
            <a:lvl5pPr marL="93259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91958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5915" y="1464074"/>
            <a:ext cx="11239464" cy="1644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93915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25448" y="1463669"/>
            <a:ext cx="5316593" cy="1682523"/>
          </a:xfrm>
        </p:spPr>
        <p:txBody>
          <a:bodyPr wrap="square">
            <a:spAutoFit/>
          </a:bodyPr>
          <a:lstStyle>
            <a:lvl1pPr marL="0" indent="0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60674" indent="0">
              <a:buFont typeface="Wingdings" panose="05000000000000000000" pitchFamily="2" charset="2"/>
              <a:buNone/>
              <a:defRPr sz="2040" b="0"/>
            </a:lvl2pPr>
            <a:lvl3pPr marL="459822" indent="0">
              <a:buFont typeface="Wingdings" panose="05000000000000000000" pitchFamily="2" charset="2"/>
              <a:buNone/>
              <a:tabLst/>
              <a:defRPr sz="1632" b="0"/>
            </a:lvl3pPr>
            <a:lvl4pPr marL="665446" indent="0">
              <a:buFont typeface="Wingdings" panose="05000000000000000000" pitchFamily="2" charset="2"/>
              <a:buNone/>
              <a:defRPr sz="1428" b="0"/>
            </a:lvl4pPr>
            <a:lvl5pPr marL="871071" indent="0">
              <a:buFont typeface="Wingdings" panose="05000000000000000000" pitchFamily="2" charset="2"/>
              <a:buNone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7055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95914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18045" y="1466097"/>
            <a:ext cx="5316593" cy="1682523"/>
          </a:xfrm>
        </p:spPr>
        <p:txBody>
          <a:bodyPr wrap="square">
            <a:spAutoFit/>
          </a:bodyPr>
          <a:lstStyle>
            <a:lvl1pPr marL="236387" indent="-236387">
              <a:spcBef>
                <a:spcPts val="124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5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35536" indent="-174862">
              <a:buFont typeface="Wingdings" panose="05000000000000000000" pitchFamily="2" charset="2"/>
              <a:buChar char=""/>
              <a:defRPr sz="2040" b="0"/>
            </a:lvl2pPr>
            <a:lvl3pPr marL="652494" indent="-192672">
              <a:buFont typeface="Wingdings" panose="05000000000000000000" pitchFamily="2" charset="2"/>
              <a:buChar char=""/>
              <a:tabLst/>
              <a:defRPr sz="1632" b="0"/>
            </a:lvl3pPr>
            <a:lvl4pPr marL="845166" indent="-179720">
              <a:buFont typeface="Wingdings" panose="05000000000000000000" pitchFamily="2" charset="2"/>
              <a:buChar char=""/>
              <a:defRPr sz="1428" b="0"/>
            </a:lvl4pPr>
            <a:lvl5pPr marL="1044314" indent="-173243">
              <a:buFont typeface="Wingdings" panose="05000000000000000000" pitchFamily="2" charset="2"/>
              <a:buChar char=""/>
              <a:tabLst/>
              <a:defRPr sz="1428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58752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98492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0103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87946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 using a computer&#10;&#10;Description generated with very high confidence">
            <a:extLst>
              <a:ext uri="{FF2B5EF4-FFF2-40B4-BE49-F238E27FC236}">
                <a16:creationId xmlns:a16="http://schemas.microsoft.com/office/drawing/2014/main" id="{03D2BC42-713B-428D-8ED4-A1554F175C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780" y="-1"/>
            <a:ext cx="12450255" cy="699452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918950D-BA52-4C37-9FC7-9B2441DAB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157" y="3090314"/>
            <a:ext cx="9590081" cy="1828800"/>
          </a:xfrm>
          <a:noFill/>
        </p:spPr>
        <p:txBody>
          <a:bodyPr lIns="0" tIns="0" rIns="0" bIns="182880" anchor="b" anchorCtr="0"/>
          <a:lstStyle>
            <a:lvl1pPr>
              <a:defRPr sz="5400" strike="noStrike" spc="-15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B7969DA-51E9-4FB3-BFCC-63C88E80862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6" y="4935118"/>
            <a:ext cx="9590081" cy="964256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D28F43-8FFF-4944-9497-29A9A4AAFE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157" y="445839"/>
            <a:ext cx="914400" cy="1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9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915" y="466302"/>
            <a:ext cx="5618874" cy="379824"/>
          </a:xfrm>
        </p:spPr>
        <p:txBody>
          <a:bodyPr tIns="64008"/>
          <a:lstStyle>
            <a:lvl1pPr>
              <a:defRPr sz="204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93704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5" y="2065976"/>
            <a:ext cx="4245437" cy="1130053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5915" y="3605925"/>
            <a:ext cx="4245890" cy="313904"/>
          </a:xfrm>
        </p:spPr>
        <p:txBody>
          <a:bodyPr/>
          <a:lstStyle>
            <a:lvl1pPr marL="0" indent="0">
              <a:buNone/>
              <a:defRPr sz="2040">
                <a:latin typeface="+mn-lt"/>
              </a:defRPr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832499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737" y="2932236"/>
            <a:ext cx="4245437" cy="1130053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72" b="0" spc="-5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842339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5914" y="3040994"/>
            <a:ext cx="4243947" cy="878930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56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440958" y="0"/>
            <a:ext cx="6995517" cy="6994525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32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6105943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3607"/>
            <a:ext cx="6249329" cy="50852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6951" y="4056498"/>
            <a:ext cx="6249329" cy="31390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4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87926-E14B-4A74-B7B0-29EC3FF1DB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816" b="20558"/>
          <a:stretch/>
        </p:blipFill>
        <p:spPr bwMode="invGray">
          <a:xfrm>
            <a:off x="6916885" y="1511780"/>
            <a:ext cx="5519591" cy="54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34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6249329" cy="508524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AE04F-5FBA-4D17-AC35-7ED56AD71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816" b="20558"/>
          <a:stretch/>
        </p:blipFill>
        <p:spPr bwMode="invGray">
          <a:xfrm>
            <a:off x="6916885" y="1511780"/>
            <a:ext cx="5519591" cy="548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31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24701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42157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3096243"/>
            <a:ext cx="9337656" cy="508524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72" b="0" kern="1200" cap="none" spc="-51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758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97123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399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4975" y="1226817"/>
            <a:ext cx="3705225" cy="1195895"/>
          </a:xfrm>
        </p:spPr>
        <p:txBody>
          <a:bodyPr lIns="0" tIns="0" rIns="0" bIns="0"/>
          <a:lstStyle>
            <a:lvl1pPr>
              <a:defRPr sz="2000" spc="0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37300" y="1226818"/>
            <a:ext cx="3690938" cy="3354708"/>
          </a:xfrm>
        </p:spPr>
        <p:txBody>
          <a:bodyPr wrap="square" lIns="0" tIns="0" rIns="0" bIns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spc="0" baseline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7473439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0059" y="1465289"/>
            <a:ext cx="11239464" cy="1946203"/>
          </a:xfrm>
        </p:spPr>
        <p:txBody>
          <a:bodyPr/>
          <a:lstStyle>
            <a:lvl1pPr marL="0" indent="0">
              <a:buNone/>
              <a:defRPr sz="285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53449" indent="0">
              <a:buNone/>
              <a:defRPr sz="24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41" indent="0">
              <a:buNone/>
              <a:defRPr sz="204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30773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71912" indent="0">
              <a:buNone/>
              <a:defRPr sz="183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22768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95914" y="6281748"/>
            <a:ext cx="4572000" cy="11209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50843" eaLnBrk="0" hangingPunct="0"/>
            <a:r>
              <a:rPr lang="en-US" sz="714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95915" y="597450"/>
            <a:ext cx="1393641" cy="2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95914" y="1465289"/>
            <a:ext cx="11239789" cy="2260106"/>
          </a:xfrm>
        </p:spPr>
        <p:txBody>
          <a:bodyPr>
            <a:spAutoFit/>
          </a:bodyPr>
          <a:lstStyle>
            <a:lvl1pPr>
              <a:defRPr sz="3672">
                <a:latin typeface="+mn-lt"/>
              </a:defRPr>
            </a:lvl1pPr>
            <a:lvl2pPr>
              <a:defRPr sz="2856">
                <a:latin typeface="+mn-lt"/>
              </a:defRPr>
            </a:lvl2pPr>
            <a:lvl3pPr>
              <a:defRPr sz="2448">
                <a:latin typeface="+mn-lt"/>
              </a:defRPr>
            </a:lvl3pPr>
            <a:lvl4pPr>
              <a:defRPr sz="2040">
                <a:latin typeface="+mn-lt"/>
              </a:defRPr>
            </a:lvl4pPr>
            <a:lvl5pPr>
              <a:defRPr sz="1836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93839"/>
            <a:ext cx="12436476" cy="600688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74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70719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7" y="2182297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</p:spTree>
    <p:extLst>
      <p:ext uri="{BB962C8B-B14F-4D97-AF65-F5344CB8AC3E}">
        <p14:creationId xmlns:p14="http://schemas.microsoft.com/office/powerpoint/2010/main" val="37653601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088" y="2184023"/>
            <a:ext cx="11567160" cy="1247521"/>
          </a:xfrm>
        </p:spPr>
        <p:txBody>
          <a:bodyPr wrap="square" lIns="0" tIns="0" rIns="0" bIns="0">
            <a:spAutoFit/>
          </a:bodyPr>
          <a:lstStyle>
            <a:lvl1pPr marL="274320" indent="-27432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548640" indent="-22860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2pPr>
            <a:lvl3pPr marL="822960" indent="-228600">
              <a:spcBef>
                <a:spcPts val="0"/>
              </a:spcBef>
              <a:spcAft>
                <a:spcPts val="1300"/>
              </a:spcAft>
              <a:buClr>
                <a:srgbClr val="000000"/>
              </a:buClr>
              <a:buSzPct val="77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</a:defRPr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First level Segoe UI 26pt</a:t>
            </a:r>
          </a:p>
          <a:p>
            <a:pPr lvl="1"/>
            <a:r>
              <a:rPr lang="en-US"/>
              <a:t>Second level Segoe UI 20pt</a:t>
            </a:r>
          </a:p>
          <a:p>
            <a:pPr lvl="2"/>
            <a:r>
              <a:rPr lang="en-US"/>
              <a:t>Third level Segoe UI 20pt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32pt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F94EA65-2CBF-4A04-9D22-169D8572F3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4974" y="1105407"/>
            <a:ext cx="11567160" cy="3600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spcBef>
                <a:spcPts val="0"/>
              </a:spcBef>
              <a:spcAft>
                <a:spcPts val="1300"/>
              </a:spcAft>
              <a:buNone/>
              <a:defRPr sz="2000">
                <a:solidFill>
                  <a:schemeClr val="tx2"/>
                </a:solidFill>
              </a:defRPr>
            </a:lvl2pPr>
            <a:lvl3pPr marL="457200" indent="0">
              <a:spcBef>
                <a:spcPts val="0"/>
              </a:spcBef>
              <a:spcAft>
                <a:spcPts val="1300"/>
              </a:spcAft>
              <a:buNone/>
              <a:defRPr sz="2000"/>
            </a:lvl3pPr>
            <a:lvl4pPr marL="685800" indent="0">
              <a:spcBef>
                <a:spcPts val="0"/>
              </a:spcBef>
              <a:spcAft>
                <a:spcPts val="1300"/>
              </a:spcAft>
              <a:buNone/>
              <a:defRPr sz="2000"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Subtitle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7759741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5858560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6334125" y="0"/>
            <a:ext cx="6102349" cy="6994525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5667375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2188559"/>
            <a:ext cx="5667374" cy="2624741"/>
          </a:xfrm>
        </p:spPr>
        <p:txBody>
          <a:bodyPr wrap="square" lIns="0" tIns="0" rIns="0" bIns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600" b="0" i="0">
                <a:solidFill>
                  <a:srgbClr val="000000"/>
                </a:solidFill>
                <a:latin typeface="+mn-lt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  <a:p>
            <a:pPr lvl="0"/>
            <a:r>
              <a:rPr lang="pt-BR"/>
              <a:t>Subhead Segoe UI 26pt</a:t>
            </a:r>
          </a:p>
        </p:txBody>
      </p:sp>
    </p:spTree>
    <p:extLst>
      <p:ext uri="{BB962C8B-B14F-4D97-AF65-F5344CB8AC3E}">
        <p14:creationId xmlns:p14="http://schemas.microsoft.com/office/powerpoint/2010/main" val="22903611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34974" y="2178050"/>
            <a:ext cx="3705225" cy="263525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367214" y="2178050"/>
            <a:ext cx="3695700" cy="2635250"/>
          </a:xfr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289925" y="2178049"/>
            <a:ext cx="3706871" cy="2635251"/>
          </a:xfr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34975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7211" y="5026024"/>
            <a:ext cx="369570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289926" y="5026024"/>
            <a:ext cx="3703320" cy="133369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bold 16</a:t>
            </a:r>
          </a:p>
          <a:p>
            <a:pPr lvl="1"/>
            <a:r>
              <a:rPr lang="en-US"/>
              <a:t>Body copy Segoe Regular 16.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4138D0E-FA08-493B-A3B5-1ED81872AD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5406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 2</a:t>
            </a:r>
          </a:p>
        </p:txBody>
      </p:sp>
    </p:spTree>
    <p:extLst>
      <p:ext uri="{BB962C8B-B14F-4D97-AF65-F5344CB8AC3E}">
        <p14:creationId xmlns:p14="http://schemas.microsoft.com/office/powerpoint/2010/main" val="124179112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image" Target="../media/image11.emf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4975" y="444500"/>
            <a:ext cx="11563350" cy="758825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46088" y="1903774"/>
            <a:ext cx="11563350" cy="130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883594" y="3071982"/>
            <a:ext cx="6995160" cy="8499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66C9DB-A981-45BC-B811-A6F95811A81C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21642" y="3285698"/>
            <a:ext cx="6994525" cy="42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9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1" r:id="rId4"/>
    <p:sldLayoutId id="2147483687" r:id="rId5"/>
    <p:sldLayoutId id="2147483704" r:id="rId6"/>
    <p:sldLayoutId id="2147483697" r:id="rId7"/>
    <p:sldLayoutId id="2147483692" r:id="rId8"/>
    <p:sldLayoutId id="2147483694" r:id="rId9"/>
    <p:sldLayoutId id="2147483695" r:id="rId10"/>
    <p:sldLayoutId id="2147483685" r:id="rId11"/>
    <p:sldLayoutId id="2147483706" r:id="rId12"/>
    <p:sldLayoutId id="2147483699" r:id="rId13"/>
    <p:sldLayoutId id="2147483688" r:id="rId14"/>
    <p:sldLayoutId id="2147483689" r:id="rId15"/>
    <p:sldLayoutId id="2147483703" r:id="rId16"/>
    <p:sldLayoutId id="2147483705" r:id="rId17"/>
    <p:sldLayoutId id="2147483700" r:id="rId18"/>
    <p:sldLayoutId id="2147483701" r:id="rId1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2286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4572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73" userDrawn="1">
          <p15:clr>
            <a:srgbClr val="C35EA4"/>
          </p15:clr>
        </p15:guide>
        <p15:guide id="4" pos="1517" userDrawn="1">
          <p15:clr>
            <a:srgbClr val="C35EA4"/>
          </p15:clr>
        </p15:guide>
        <p15:guide id="5" pos="2608" userDrawn="1">
          <p15:clr>
            <a:srgbClr val="C35EA4"/>
          </p15:clr>
        </p15:guide>
        <p15:guide id="6" pos="2751" userDrawn="1">
          <p15:clr>
            <a:srgbClr val="C35EA4"/>
          </p15:clr>
        </p15:guide>
        <p15:guide id="7" pos="3844" userDrawn="1">
          <p15:clr>
            <a:srgbClr val="C35EA4"/>
          </p15:clr>
        </p15:guide>
        <p15:guide id="8" pos="3989" userDrawn="1">
          <p15:clr>
            <a:srgbClr val="C35EA4"/>
          </p15:clr>
        </p15:guide>
        <p15:guide id="9" pos="5079" userDrawn="1">
          <p15:clr>
            <a:srgbClr val="C35EA4"/>
          </p15:clr>
        </p15:guide>
        <p15:guide id="10" pos="5222" userDrawn="1">
          <p15:clr>
            <a:srgbClr val="C35EA4"/>
          </p15:clr>
        </p15:guide>
        <p15:guide id="11" pos="6317" userDrawn="1">
          <p15:clr>
            <a:srgbClr val="C35EA4"/>
          </p15:clr>
        </p15:guide>
        <p15:guide id="12" pos="6460" userDrawn="1">
          <p15:clr>
            <a:srgbClr val="C35EA4"/>
          </p15:clr>
        </p15:guide>
        <p15:guide id="16" pos="274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8" userDrawn="1">
          <p15:clr>
            <a:srgbClr val="5ACBF0"/>
          </p15:clr>
        </p15:guide>
        <p15:guide id="19" orient="horz" pos="1372" userDrawn="1">
          <p15:clr>
            <a:srgbClr val="5ACBF0"/>
          </p15:clr>
        </p15:guide>
        <p15:guide id="20" orient="horz" pos="612" userDrawn="1">
          <p15:clr>
            <a:srgbClr val="5ACBF0"/>
          </p15:clr>
        </p15:guide>
        <p15:guide id="21" orient="horz" pos="1515" userDrawn="1">
          <p15:clr>
            <a:srgbClr val="5ACBF0"/>
          </p15:clr>
        </p15:guide>
        <p15:guide id="22" orient="horz" pos="2127" userDrawn="1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0" userDrawn="1">
          <p15:clr>
            <a:srgbClr val="F26B43"/>
          </p15:clr>
        </p15:guide>
        <p15:guide id="26" orient="horz" pos="4127" userDrawn="1">
          <p15:clr>
            <a:srgbClr val="F26B43"/>
          </p15:clr>
        </p15:guide>
        <p15:guide id="27" orient="horz" pos="2889" userDrawn="1">
          <p15:clr>
            <a:srgbClr val="5ACBF0"/>
          </p15:clr>
        </p15:guide>
        <p15:guide id="28" orient="horz" pos="3032" userDrawn="1">
          <p15:clr>
            <a:srgbClr val="5ACBF0"/>
          </p15:clr>
        </p15:guide>
        <p15:guide id="29" orient="horz" pos="3648" userDrawn="1">
          <p15:clr>
            <a:srgbClr val="5ACBF0"/>
          </p15:clr>
        </p15:guide>
        <p15:guide id="30" orient="horz" pos="3792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600059" y="466301"/>
            <a:ext cx="11239464" cy="56502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95915" y="1464080"/>
            <a:ext cx="11239464" cy="16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475748" y="3001154"/>
            <a:ext cx="6994525" cy="99221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953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p:transition>
    <p:fade/>
  </p:transition>
  <p:hf sldNum="0" hdr="0" ftr="0" dt="0"/>
  <p:txStyles>
    <p:titleStyle>
      <a:lvl1pPr algn="l" defTabSz="951304" rtl="0" eaLnBrk="1" latinLnBrk="0" hangingPunct="1">
        <a:lnSpc>
          <a:spcPct val="100000"/>
        </a:lnSpc>
        <a:spcBef>
          <a:spcPct val="0"/>
        </a:spcBef>
        <a:buNone/>
        <a:defRPr lang="en-US" sz="3672" b="0" kern="1200" cap="none" spc="-51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33149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66298" marR="0" indent="-233149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4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0304" marR="0" indent="-204005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59738" marR="0" indent="-184576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44314" marR="0" indent="-171624" algn="l" defTabSz="95130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28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616084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6pPr>
      <a:lvl7pPr marL="3091737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7pPr>
      <a:lvl8pPr marL="3567389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8pPr>
      <a:lvl9pPr marL="4043042" indent="-237826" algn="l" defTabSz="951304" rtl="0" eaLnBrk="1" latinLnBrk="0" hangingPunct="1">
        <a:spcBef>
          <a:spcPct val="20000"/>
        </a:spcBef>
        <a:buFont typeface="Arial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7565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51304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42695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902607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78260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853911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329562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805215" algn="l" defTabSz="951304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ktskumar/" TargetMode="External"/><Relationship Id="rId2" Type="http://schemas.openxmlformats.org/officeDocument/2006/relationships/hyperlink" Target="https://www.linkedin.com/in/vishrutshukla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jayanthi-p-78050330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974668-7ED0-4498-BE04-D1DB788B9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4" y="1130299"/>
            <a:ext cx="9496425" cy="473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CF7823-3FA2-4D24-AA15-708B4A219053}"/>
              </a:ext>
            </a:extLst>
          </p:cNvPr>
          <p:cNvSpPr txBox="1"/>
          <p:nvPr/>
        </p:nvSpPr>
        <p:spPr>
          <a:xfrm>
            <a:off x="1470024" y="5934456"/>
            <a:ext cx="424917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Shanmugam Senthil </a:t>
            </a:r>
          </a:p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Principal Group Engineering Manager</a:t>
            </a:r>
          </a:p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5D65CF-BF01-4FAF-9E1C-4EACD6F709F7}"/>
              </a:ext>
            </a:extLst>
          </p:cNvPr>
          <p:cNvSpPr txBox="1"/>
          <p:nvPr/>
        </p:nvSpPr>
        <p:spPr>
          <a:xfrm>
            <a:off x="9451331" y="5864224"/>
            <a:ext cx="13673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Oct 27 2018</a:t>
            </a:r>
          </a:p>
        </p:txBody>
      </p:sp>
    </p:spTree>
    <p:extLst>
      <p:ext uri="{BB962C8B-B14F-4D97-AF65-F5344CB8AC3E}">
        <p14:creationId xmlns:p14="http://schemas.microsoft.com/office/powerpoint/2010/main" val="9840584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42353068-433F-4341-A5F9-BB13383CAEDA}"/>
              </a:ext>
            </a:extLst>
          </p:cNvPr>
          <p:cNvSpPr/>
          <p:nvPr/>
        </p:nvSpPr>
        <p:spPr bwMode="auto">
          <a:xfrm>
            <a:off x="3793468" y="1309543"/>
            <a:ext cx="5067145" cy="506714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91CD1D5-7F31-4913-BACF-8F2A0D11C073}"/>
              </a:ext>
            </a:extLst>
          </p:cNvPr>
          <p:cNvGrpSpPr/>
          <p:nvPr/>
        </p:nvGrpSpPr>
        <p:grpSpPr>
          <a:xfrm>
            <a:off x="4325578" y="1851317"/>
            <a:ext cx="3988681" cy="3988681"/>
            <a:chOff x="4325578" y="1851317"/>
            <a:chExt cx="3988681" cy="398868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9C7B35C-35DF-4128-A63A-ECFD0D13EB06}"/>
                </a:ext>
              </a:extLst>
            </p:cNvPr>
            <p:cNvSpPr/>
            <p:nvPr/>
          </p:nvSpPr>
          <p:spPr bwMode="auto">
            <a:xfrm>
              <a:off x="4325578" y="1851317"/>
              <a:ext cx="3988681" cy="3988681"/>
            </a:xfrm>
            <a:prstGeom prst="ellipse">
              <a:avLst/>
            </a:prstGeom>
            <a:noFill/>
            <a:ln w="158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8ED51E-9E9F-420C-A852-70D9605B5B6C}"/>
                </a:ext>
              </a:extLst>
            </p:cNvPr>
            <p:cNvSpPr/>
            <p:nvPr/>
          </p:nvSpPr>
          <p:spPr>
            <a:xfrm>
              <a:off x="5230739" y="2462159"/>
              <a:ext cx="2178358" cy="872803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ctr" defTabSz="932216">
                <a:defRPr/>
              </a:pPr>
              <a:r>
                <a:rPr lang="en-US" ker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AD &amp;</a:t>
              </a:r>
              <a:br>
                <a:rPr lang="en-US" kern="0"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ker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Office 365 Groups</a:t>
              </a:r>
            </a:p>
            <a:p>
              <a:pPr algn="ctr" defTabSz="932216">
                <a:defRPr/>
              </a:pPr>
              <a:r>
                <a:rPr lang="en-US" sz="1400">
                  <a:cs typeface="Segoe UI Semibold" panose="020B0702040204020203" pitchFamily="34" charset="0"/>
                </a:rPr>
                <a:t>Identity &amp; Membership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E6A5F8-6588-4399-BFDA-13FA89ABBD75}"/>
                </a:ext>
              </a:extLst>
            </p:cNvPr>
            <p:cNvSpPr/>
            <p:nvPr/>
          </p:nvSpPr>
          <p:spPr>
            <a:xfrm>
              <a:off x="5189719" y="3637899"/>
              <a:ext cx="2260398" cy="606423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ctr" defTabSz="932216">
                <a:defRPr/>
              </a:pPr>
              <a:r>
                <a:rPr lang="en-US" ker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Graph</a:t>
              </a:r>
            </a:p>
            <a:p>
              <a:pPr algn="ctr" defTabSz="932216">
                <a:defRPr/>
              </a:pPr>
              <a:r>
                <a:rPr lang="en-US" sz="1400">
                  <a:cs typeface="Segoe UI Semibold" panose="020B0702040204020203" pitchFamily="34" charset="0"/>
                </a:rPr>
                <a:t>Search &amp; Intelligence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646AFD-03DE-4AB1-B640-2BC64EA724A4}"/>
                </a:ext>
              </a:extLst>
            </p:cNvPr>
            <p:cNvSpPr/>
            <p:nvPr/>
          </p:nvSpPr>
          <p:spPr>
            <a:xfrm>
              <a:off x="5230739" y="4547259"/>
              <a:ext cx="2178358" cy="606423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ctr" defTabSz="932216">
                <a:defRPr/>
              </a:pPr>
              <a:r>
                <a:rPr lang="en-US" kern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Office 365 Trust</a:t>
              </a:r>
            </a:p>
            <a:p>
              <a:pPr algn="ctr" defTabSz="932216">
                <a:defRPr/>
              </a:pPr>
              <a:r>
                <a:rPr lang="en-US" sz="1400">
                  <a:cs typeface="Segoe UI Semibold" panose="020B0702040204020203" pitchFamily="34" charset="0"/>
                </a:rPr>
                <a:t>Security &amp; Compliance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DFB9B3D-DD1E-4F38-A01B-DD8038FFE47E}"/>
              </a:ext>
            </a:extLst>
          </p:cNvPr>
          <p:cNvGrpSpPr/>
          <p:nvPr/>
        </p:nvGrpSpPr>
        <p:grpSpPr>
          <a:xfrm>
            <a:off x="1569828" y="981375"/>
            <a:ext cx="3208647" cy="801697"/>
            <a:chOff x="1569828" y="981375"/>
            <a:chExt cx="3208647" cy="8016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265B3F-E612-4D32-ADC8-2A26D5799BA5}"/>
                </a:ext>
              </a:extLst>
            </p:cNvPr>
            <p:cNvSpPr/>
            <p:nvPr/>
          </p:nvSpPr>
          <p:spPr>
            <a:xfrm>
              <a:off x="1569828" y="981375"/>
              <a:ext cx="2294467" cy="80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Office Apps</a:t>
              </a:r>
            </a:p>
            <a:p>
              <a:pPr defTabSz="932216"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Create &amp; co-author documents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1FF5352-4A25-491A-8511-013E81959C3C}"/>
                </a:ext>
              </a:extLst>
            </p:cNvPr>
            <p:cNvGrpSpPr/>
            <p:nvPr/>
          </p:nvGrpSpPr>
          <p:grpSpPr>
            <a:xfrm>
              <a:off x="3116578" y="1125935"/>
              <a:ext cx="1661897" cy="239980"/>
              <a:chOff x="2442297" y="3354439"/>
              <a:chExt cx="2081479" cy="24449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9E22665-F86B-4E10-B872-B2379595737A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1D05821-5A69-4BEE-AF2E-31D729DD99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2297" y="3354439"/>
                <a:ext cx="1873752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A9935-4909-4485-ADED-58D5E7211597}"/>
              </a:ext>
            </a:extLst>
          </p:cNvPr>
          <p:cNvSpPr/>
          <p:nvPr/>
        </p:nvSpPr>
        <p:spPr>
          <a:xfrm>
            <a:off x="1729375" y="1301527"/>
            <a:ext cx="2253697" cy="38253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defTabSz="932216">
              <a:defRPr/>
            </a:pPr>
            <a:endParaRPr lang="en-US" sz="1428" kern="0">
              <a:solidFill>
                <a:sysClr val="windowText" lastClr="000000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B4E0FF-1CE2-4919-88BF-ED0E7CE592A6}"/>
              </a:ext>
            </a:extLst>
          </p:cNvPr>
          <p:cNvGrpSpPr/>
          <p:nvPr/>
        </p:nvGrpSpPr>
        <p:grpSpPr>
          <a:xfrm>
            <a:off x="3337302" y="3420193"/>
            <a:ext cx="846222" cy="846222"/>
            <a:chOff x="3337302" y="3420193"/>
            <a:chExt cx="846222" cy="84622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19EE8E3-98A8-4415-8882-EB9E145A9715}"/>
                </a:ext>
              </a:extLst>
            </p:cNvPr>
            <p:cNvSpPr/>
            <p:nvPr/>
          </p:nvSpPr>
          <p:spPr>
            <a:xfrm>
              <a:off x="3337302" y="3420193"/>
              <a:ext cx="846222" cy="8462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C233DB4-E85C-4A84-9487-7B996ABC3222}"/>
                </a:ext>
              </a:extLst>
            </p:cNvPr>
            <p:cNvGrpSpPr/>
            <p:nvPr/>
          </p:nvGrpSpPr>
          <p:grpSpPr>
            <a:xfrm>
              <a:off x="3528608" y="3634429"/>
              <a:ext cx="552657" cy="429841"/>
              <a:chOff x="2919153" y="3019853"/>
              <a:chExt cx="670133" cy="521210"/>
            </a:xfrm>
          </p:grpSpPr>
          <p:sp>
            <p:nvSpPr>
              <p:cNvPr id="25" name="mail" title="Icon of an envelope">
                <a:extLst>
                  <a:ext uri="{FF2B5EF4-FFF2-40B4-BE49-F238E27FC236}">
                    <a16:creationId xmlns:a16="http://schemas.microsoft.com/office/drawing/2014/main" id="{47A51BC3-9032-4965-AB78-CD0554FFCAC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919153" y="3019853"/>
                <a:ext cx="518168" cy="310901"/>
              </a:xfrm>
              <a:custGeom>
                <a:avLst/>
                <a:gdLst>
                  <a:gd name="T0" fmla="*/ 245 w 245"/>
                  <a:gd name="T1" fmla="*/ 75 h 147"/>
                  <a:gd name="T2" fmla="*/ 245 w 245"/>
                  <a:gd name="T3" fmla="*/ 147 h 147"/>
                  <a:gd name="T4" fmla="*/ 0 w 245"/>
                  <a:gd name="T5" fmla="*/ 147 h 147"/>
                  <a:gd name="T6" fmla="*/ 0 w 245"/>
                  <a:gd name="T7" fmla="*/ 0 h 147"/>
                  <a:gd name="T8" fmla="*/ 245 w 245"/>
                  <a:gd name="T9" fmla="*/ 0 h 147"/>
                  <a:gd name="T10" fmla="*/ 245 w 245"/>
                  <a:gd name="T11" fmla="*/ 75 h 147"/>
                  <a:gd name="T12" fmla="*/ 0 w 245"/>
                  <a:gd name="T13" fmla="*/ 0 h 147"/>
                  <a:gd name="T14" fmla="*/ 123 w 245"/>
                  <a:gd name="T15" fmla="*/ 73 h 147"/>
                  <a:gd name="T16" fmla="*/ 245 w 245"/>
                  <a:gd name="T17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5" h="147">
                    <a:moveTo>
                      <a:pt x="245" y="75"/>
                    </a:moveTo>
                    <a:lnTo>
                      <a:pt x="245" y="147"/>
                    </a:lnTo>
                    <a:lnTo>
                      <a:pt x="0" y="147"/>
                    </a:lnTo>
                    <a:lnTo>
                      <a:pt x="0" y="0"/>
                    </a:lnTo>
                    <a:lnTo>
                      <a:pt x="245" y="0"/>
                    </a:lnTo>
                    <a:lnTo>
                      <a:pt x="245" y="75"/>
                    </a:lnTo>
                    <a:moveTo>
                      <a:pt x="0" y="0"/>
                    </a:moveTo>
                    <a:lnTo>
                      <a:pt x="123" y="73"/>
                    </a:lnTo>
                    <a:lnTo>
                      <a:pt x="245" y="0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</a:endParaRPr>
              </a:p>
            </p:txBody>
          </p:sp>
          <p:sp>
            <p:nvSpPr>
              <p:cNvPr id="26" name="Calendar" title="Icon of a calendar">
                <a:extLst>
                  <a:ext uri="{FF2B5EF4-FFF2-40B4-BE49-F238E27FC236}">
                    <a16:creationId xmlns:a16="http://schemas.microsoft.com/office/drawing/2014/main" id="{6A6855B0-0C96-4AE2-BE07-589ADA0FBB3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207568" y="3175303"/>
                <a:ext cx="381718" cy="365760"/>
              </a:xfrm>
              <a:custGeom>
                <a:avLst/>
                <a:gdLst>
                  <a:gd name="T0" fmla="*/ 598 w 598"/>
                  <a:gd name="T1" fmla="*/ 573 h 573"/>
                  <a:gd name="T2" fmla="*/ 0 w 598"/>
                  <a:gd name="T3" fmla="*/ 59 h 573"/>
                  <a:gd name="T4" fmla="*/ 598 w 598"/>
                  <a:gd name="T5" fmla="*/ 341 h 573"/>
                  <a:gd name="T6" fmla="*/ 598 w 598"/>
                  <a:gd name="T7" fmla="*/ 176 h 573"/>
                  <a:gd name="T8" fmla="*/ 120 w 598"/>
                  <a:gd name="T9" fmla="*/ 121 h 573"/>
                  <a:gd name="T10" fmla="*/ 477 w 598"/>
                  <a:gd name="T11" fmla="*/ 121 h 573"/>
                  <a:gd name="T12" fmla="*/ 246 w 598"/>
                  <a:gd name="T13" fmla="*/ 252 h 573"/>
                  <a:gd name="T14" fmla="*/ 232 w 598"/>
                  <a:gd name="T15" fmla="*/ 266 h 573"/>
                  <a:gd name="T16" fmla="*/ 246 w 598"/>
                  <a:gd name="T17" fmla="*/ 259 h 573"/>
                  <a:gd name="T18" fmla="*/ 365 w 598"/>
                  <a:gd name="T19" fmla="*/ 252 h 573"/>
                  <a:gd name="T20" fmla="*/ 351 w 598"/>
                  <a:gd name="T21" fmla="*/ 266 h 573"/>
                  <a:gd name="T22" fmla="*/ 365 w 598"/>
                  <a:gd name="T23" fmla="*/ 257 h 573"/>
                  <a:gd name="T24" fmla="*/ 484 w 598"/>
                  <a:gd name="T25" fmla="*/ 252 h 573"/>
                  <a:gd name="T26" fmla="*/ 470 w 598"/>
                  <a:gd name="T27" fmla="*/ 266 h 573"/>
                  <a:gd name="T28" fmla="*/ 484 w 598"/>
                  <a:gd name="T29" fmla="*/ 259 h 573"/>
                  <a:gd name="T30" fmla="*/ 246 w 598"/>
                  <a:gd name="T31" fmla="*/ 332 h 573"/>
                  <a:gd name="T32" fmla="*/ 232 w 598"/>
                  <a:gd name="T33" fmla="*/ 344 h 573"/>
                  <a:gd name="T34" fmla="*/ 246 w 598"/>
                  <a:gd name="T35" fmla="*/ 339 h 573"/>
                  <a:gd name="T36" fmla="*/ 365 w 598"/>
                  <a:gd name="T37" fmla="*/ 332 h 573"/>
                  <a:gd name="T38" fmla="*/ 351 w 598"/>
                  <a:gd name="T39" fmla="*/ 344 h 573"/>
                  <a:gd name="T40" fmla="*/ 365 w 598"/>
                  <a:gd name="T41" fmla="*/ 337 h 573"/>
                  <a:gd name="T42" fmla="*/ 484 w 598"/>
                  <a:gd name="T43" fmla="*/ 332 h 573"/>
                  <a:gd name="T44" fmla="*/ 470 w 598"/>
                  <a:gd name="T45" fmla="*/ 344 h 573"/>
                  <a:gd name="T46" fmla="*/ 484 w 598"/>
                  <a:gd name="T47" fmla="*/ 339 h 573"/>
                  <a:gd name="T48" fmla="*/ 127 w 598"/>
                  <a:gd name="T49" fmla="*/ 332 h 573"/>
                  <a:gd name="T50" fmla="*/ 113 w 598"/>
                  <a:gd name="T51" fmla="*/ 344 h 573"/>
                  <a:gd name="T52" fmla="*/ 127 w 598"/>
                  <a:gd name="T53" fmla="*/ 337 h 573"/>
                  <a:gd name="T54" fmla="*/ 246 w 598"/>
                  <a:gd name="T55" fmla="*/ 410 h 573"/>
                  <a:gd name="T56" fmla="*/ 232 w 598"/>
                  <a:gd name="T57" fmla="*/ 424 h 573"/>
                  <a:gd name="T58" fmla="*/ 246 w 598"/>
                  <a:gd name="T59" fmla="*/ 417 h 573"/>
                  <a:gd name="T60" fmla="*/ 365 w 598"/>
                  <a:gd name="T61" fmla="*/ 410 h 573"/>
                  <a:gd name="T62" fmla="*/ 351 w 598"/>
                  <a:gd name="T63" fmla="*/ 424 h 573"/>
                  <a:gd name="T64" fmla="*/ 365 w 598"/>
                  <a:gd name="T65" fmla="*/ 417 h 573"/>
                  <a:gd name="T66" fmla="*/ 484 w 598"/>
                  <a:gd name="T67" fmla="*/ 410 h 573"/>
                  <a:gd name="T68" fmla="*/ 470 w 598"/>
                  <a:gd name="T69" fmla="*/ 424 h 573"/>
                  <a:gd name="T70" fmla="*/ 484 w 598"/>
                  <a:gd name="T71" fmla="*/ 417 h 573"/>
                  <a:gd name="T72" fmla="*/ 127 w 598"/>
                  <a:gd name="T73" fmla="*/ 410 h 573"/>
                  <a:gd name="T74" fmla="*/ 113 w 598"/>
                  <a:gd name="T75" fmla="*/ 424 h 573"/>
                  <a:gd name="T76" fmla="*/ 127 w 598"/>
                  <a:gd name="T77" fmla="*/ 417 h 573"/>
                  <a:gd name="T78" fmla="*/ 246 w 598"/>
                  <a:gd name="T79" fmla="*/ 490 h 573"/>
                  <a:gd name="T80" fmla="*/ 232 w 598"/>
                  <a:gd name="T81" fmla="*/ 504 h 573"/>
                  <a:gd name="T82" fmla="*/ 246 w 598"/>
                  <a:gd name="T83" fmla="*/ 497 h 573"/>
                  <a:gd name="T84" fmla="*/ 365 w 598"/>
                  <a:gd name="T85" fmla="*/ 490 h 573"/>
                  <a:gd name="T86" fmla="*/ 351 w 598"/>
                  <a:gd name="T87" fmla="*/ 504 h 573"/>
                  <a:gd name="T88" fmla="*/ 365 w 598"/>
                  <a:gd name="T89" fmla="*/ 497 h 573"/>
                  <a:gd name="T90" fmla="*/ 127 w 598"/>
                  <a:gd name="T91" fmla="*/ 490 h 573"/>
                  <a:gd name="T92" fmla="*/ 113 w 598"/>
                  <a:gd name="T93" fmla="*/ 504 h 573"/>
                  <a:gd name="T94" fmla="*/ 127 w 598"/>
                  <a:gd name="T95" fmla="*/ 495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98" h="573">
                    <a:moveTo>
                      <a:pt x="598" y="341"/>
                    </a:moveTo>
                    <a:lnTo>
                      <a:pt x="598" y="573"/>
                    </a:lnTo>
                    <a:lnTo>
                      <a:pt x="0" y="573"/>
                    </a:lnTo>
                    <a:lnTo>
                      <a:pt x="0" y="59"/>
                    </a:lnTo>
                    <a:lnTo>
                      <a:pt x="598" y="59"/>
                    </a:lnTo>
                    <a:lnTo>
                      <a:pt x="598" y="341"/>
                    </a:lnTo>
                    <a:moveTo>
                      <a:pt x="0" y="176"/>
                    </a:moveTo>
                    <a:lnTo>
                      <a:pt x="598" y="176"/>
                    </a:lnTo>
                    <a:moveTo>
                      <a:pt x="120" y="0"/>
                    </a:moveTo>
                    <a:lnTo>
                      <a:pt x="120" y="121"/>
                    </a:lnTo>
                    <a:moveTo>
                      <a:pt x="477" y="0"/>
                    </a:moveTo>
                    <a:lnTo>
                      <a:pt x="477" y="121"/>
                    </a:lnTo>
                    <a:moveTo>
                      <a:pt x="246" y="259"/>
                    </a:moveTo>
                    <a:lnTo>
                      <a:pt x="246" y="252"/>
                    </a:lnTo>
                    <a:lnTo>
                      <a:pt x="232" y="252"/>
                    </a:lnTo>
                    <a:lnTo>
                      <a:pt x="232" y="266"/>
                    </a:lnTo>
                    <a:lnTo>
                      <a:pt x="246" y="266"/>
                    </a:lnTo>
                    <a:lnTo>
                      <a:pt x="246" y="259"/>
                    </a:lnTo>
                    <a:moveTo>
                      <a:pt x="365" y="257"/>
                    </a:moveTo>
                    <a:lnTo>
                      <a:pt x="365" y="252"/>
                    </a:lnTo>
                    <a:lnTo>
                      <a:pt x="351" y="252"/>
                    </a:lnTo>
                    <a:lnTo>
                      <a:pt x="351" y="266"/>
                    </a:lnTo>
                    <a:lnTo>
                      <a:pt x="365" y="266"/>
                    </a:lnTo>
                    <a:lnTo>
                      <a:pt x="365" y="257"/>
                    </a:lnTo>
                    <a:moveTo>
                      <a:pt x="484" y="259"/>
                    </a:moveTo>
                    <a:lnTo>
                      <a:pt x="484" y="252"/>
                    </a:lnTo>
                    <a:lnTo>
                      <a:pt x="470" y="252"/>
                    </a:lnTo>
                    <a:lnTo>
                      <a:pt x="470" y="266"/>
                    </a:lnTo>
                    <a:lnTo>
                      <a:pt x="484" y="266"/>
                    </a:lnTo>
                    <a:lnTo>
                      <a:pt x="484" y="259"/>
                    </a:lnTo>
                    <a:moveTo>
                      <a:pt x="246" y="339"/>
                    </a:moveTo>
                    <a:lnTo>
                      <a:pt x="246" y="332"/>
                    </a:lnTo>
                    <a:lnTo>
                      <a:pt x="232" y="332"/>
                    </a:lnTo>
                    <a:lnTo>
                      <a:pt x="232" y="344"/>
                    </a:lnTo>
                    <a:lnTo>
                      <a:pt x="246" y="344"/>
                    </a:lnTo>
                    <a:lnTo>
                      <a:pt x="246" y="339"/>
                    </a:lnTo>
                    <a:moveTo>
                      <a:pt x="365" y="337"/>
                    </a:moveTo>
                    <a:lnTo>
                      <a:pt x="365" y="332"/>
                    </a:lnTo>
                    <a:lnTo>
                      <a:pt x="351" y="332"/>
                    </a:lnTo>
                    <a:lnTo>
                      <a:pt x="351" y="344"/>
                    </a:lnTo>
                    <a:lnTo>
                      <a:pt x="365" y="344"/>
                    </a:lnTo>
                    <a:lnTo>
                      <a:pt x="365" y="337"/>
                    </a:lnTo>
                    <a:moveTo>
                      <a:pt x="484" y="339"/>
                    </a:moveTo>
                    <a:lnTo>
                      <a:pt x="484" y="332"/>
                    </a:lnTo>
                    <a:lnTo>
                      <a:pt x="470" y="332"/>
                    </a:lnTo>
                    <a:lnTo>
                      <a:pt x="470" y="344"/>
                    </a:lnTo>
                    <a:lnTo>
                      <a:pt x="484" y="344"/>
                    </a:lnTo>
                    <a:lnTo>
                      <a:pt x="484" y="339"/>
                    </a:lnTo>
                    <a:moveTo>
                      <a:pt x="127" y="337"/>
                    </a:moveTo>
                    <a:lnTo>
                      <a:pt x="127" y="332"/>
                    </a:lnTo>
                    <a:lnTo>
                      <a:pt x="113" y="332"/>
                    </a:lnTo>
                    <a:lnTo>
                      <a:pt x="113" y="344"/>
                    </a:lnTo>
                    <a:lnTo>
                      <a:pt x="127" y="344"/>
                    </a:lnTo>
                    <a:lnTo>
                      <a:pt x="127" y="337"/>
                    </a:lnTo>
                    <a:moveTo>
                      <a:pt x="246" y="417"/>
                    </a:moveTo>
                    <a:lnTo>
                      <a:pt x="246" y="410"/>
                    </a:lnTo>
                    <a:lnTo>
                      <a:pt x="232" y="410"/>
                    </a:lnTo>
                    <a:lnTo>
                      <a:pt x="232" y="424"/>
                    </a:lnTo>
                    <a:lnTo>
                      <a:pt x="246" y="424"/>
                    </a:lnTo>
                    <a:lnTo>
                      <a:pt x="246" y="417"/>
                    </a:lnTo>
                    <a:moveTo>
                      <a:pt x="365" y="417"/>
                    </a:moveTo>
                    <a:lnTo>
                      <a:pt x="365" y="410"/>
                    </a:lnTo>
                    <a:lnTo>
                      <a:pt x="351" y="410"/>
                    </a:lnTo>
                    <a:lnTo>
                      <a:pt x="351" y="424"/>
                    </a:lnTo>
                    <a:lnTo>
                      <a:pt x="365" y="424"/>
                    </a:lnTo>
                    <a:lnTo>
                      <a:pt x="365" y="417"/>
                    </a:lnTo>
                    <a:moveTo>
                      <a:pt x="484" y="417"/>
                    </a:moveTo>
                    <a:lnTo>
                      <a:pt x="484" y="410"/>
                    </a:lnTo>
                    <a:lnTo>
                      <a:pt x="470" y="410"/>
                    </a:lnTo>
                    <a:lnTo>
                      <a:pt x="470" y="424"/>
                    </a:lnTo>
                    <a:lnTo>
                      <a:pt x="484" y="424"/>
                    </a:lnTo>
                    <a:lnTo>
                      <a:pt x="484" y="417"/>
                    </a:lnTo>
                    <a:moveTo>
                      <a:pt x="127" y="417"/>
                    </a:moveTo>
                    <a:lnTo>
                      <a:pt x="127" y="410"/>
                    </a:lnTo>
                    <a:lnTo>
                      <a:pt x="113" y="410"/>
                    </a:lnTo>
                    <a:lnTo>
                      <a:pt x="113" y="424"/>
                    </a:lnTo>
                    <a:lnTo>
                      <a:pt x="127" y="424"/>
                    </a:lnTo>
                    <a:lnTo>
                      <a:pt x="127" y="417"/>
                    </a:lnTo>
                    <a:moveTo>
                      <a:pt x="246" y="497"/>
                    </a:moveTo>
                    <a:lnTo>
                      <a:pt x="246" y="490"/>
                    </a:lnTo>
                    <a:lnTo>
                      <a:pt x="232" y="490"/>
                    </a:lnTo>
                    <a:lnTo>
                      <a:pt x="232" y="504"/>
                    </a:lnTo>
                    <a:lnTo>
                      <a:pt x="246" y="504"/>
                    </a:lnTo>
                    <a:lnTo>
                      <a:pt x="246" y="497"/>
                    </a:lnTo>
                    <a:moveTo>
                      <a:pt x="365" y="497"/>
                    </a:moveTo>
                    <a:lnTo>
                      <a:pt x="365" y="490"/>
                    </a:lnTo>
                    <a:lnTo>
                      <a:pt x="351" y="490"/>
                    </a:lnTo>
                    <a:lnTo>
                      <a:pt x="351" y="504"/>
                    </a:lnTo>
                    <a:lnTo>
                      <a:pt x="365" y="504"/>
                    </a:lnTo>
                    <a:lnTo>
                      <a:pt x="365" y="497"/>
                    </a:lnTo>
                    <a:moveTo>
                      <a:pt x="127" y="495"/>
                    </a:moveTo>
                    <a:lnTo>
                      <a:pt x="127" y="490"/>
                    </a:lnTo>
                    <a:lnTo>
                      <a:pt x="113" y="490"/>
                    </a:lnTo>
                    <a:lnTo>
                      <a:pt x="113" y="504"/>
                    </a:lnTo>
                    <a:lnTo>
                      <a:pt x="127" y="504"/>
                    </a:lnTo>
                    <a:lnTo>
                      <a:pt x="127" y="495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B981686-DABD-4FEF-A693-C35B42EB9871}"/>
              </a:ext>
            </a:extLst>
          </p:cNvPr>
          <p:cNvGrpSpPr/>
          <p:nvPr/>
        </p:nvGrpSpPr>
        <p:grpSpPr>
          <a:xfrm>
            <a:off x="4620781" y="5642863"/>
            <a:ext cx="846222" cy="846222"/>
            <a:chOff x="4620781" y="5642863"/>
            <a:chExt cx="846222" cy="84622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4A07B78-433B-495B-B9B7-0D68DEF6830A}"/>
                </a:ext>
              </a:extLst>
            </p:cNvPr>
            <p:cNvSpPr/>
            <p:nvPr/>
          </p:nvSpPr>
          <p:spPr>
            <a:xfrm>
              <a:off x="4620781" y="5642863"/>
              <a:ext cx="846222" cy="8462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A140697-658D-4D50-81CC-1682AD67F96D}"/>
                </a:ext>
              </a:extLst>
            </p:cNvPr>
            <p:cNvGrpSpPr/>
            <p:nvPr/>
          </p:nvGrpSpPr>
          <p:grpSpPr>
            <a:xfrm>
              <a:off x="4707557" y="5842915"/>
              <a:ext cx="604925" cy="411529"/>
              <a:chOff x="3104678" y="4985146"/>
              <a:chExt cx="593118" cy="403496"/>
            </a:xfrm>
          </p:grpSpPr>
          <p:sp>
            <p:nvSpPr>
              <p:cNvPr id="38" name="cloud" title="Icon of a cloud">
                <a:extLst>
                  <a:ext uri="{FF2B5EF4-FFF2-40B4-BE49-F238E27FC236}">
                    <a16:creationId xmlns:a16="http://schemas.microsoft.com/office/drawing/2014/main" id="{E782DF8D-3390-44E1-842A-98C0C879D81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40596" y="4985146"/>
                <a:ext cx="457200" cy="289310"/>
              </a:xfrm>
              <a:custGeom>
                <a:avLst/>
                <a:gdLst>
                  <a:gd name="T0" fmla="*/ 281 w 344"/>
                  <a:gd name="T1" fmla="*/ 216 h 217"/>
                  <a:gd name="T2" fmla="*/ 281 w 344"/>
                  <a:gd name="T3" fmla="*/ 217 h 217"/>
                  <a:gd name="T4" fmla="*/ 88 w 344"/>
                  <a:gd name="T5" fmla="*/ 217 h 217"/>
                  <a:gd name="T6" fmla="*/ 88 w 344"/>
                  <a:gd name="T7" fmla="*/ 217 h 217"/>
                  <a:gd name="T8" fmla="*/ 86 w 344"/>
                  <a:gd name="T9" fmla="*/ 217 h 217"/>
                  <a:gd name="T10" fmla="*/ 0 w 344"/>
                  <a:gd name="T11" fmla="*/ 130 h 217"/>
                  <a:gd name="T12" fmla="*/ 86 w 344"/>
                  <a:gd name="T13" fmla="*/ 44 h 217"/>
                  <a:gd name="T14" fmla="*/ 104 w 344"/>
                  <a:gd name="T15" fmla="*/ 45 h 217"/>
                  <a:gd name="T16" fmla="*/ 184 w 344"/>
                  <a:gd name="T17" fmla="*/ 0 h 217"/>
                  <a:gd name="T18" fmla="*/ 278 w 344"/>
                  <a:gd name="T19" fmla="*/ 85 h 217"/>
                  <a:gd name="T20" fmla="*/ 278 w 344"/>
                  <a:gd name="T21" fmla="*/ 85 h 217"/>
                  <a:gd name="T22" fmla="*/ 344 w 344"/>
                  <a:gd name="T23" fmla="*/ 151 h 217"/>
                  <a:gd name="T24" fmla="*/ 281 w 344"/>
                  <a:gd name="T25" fmla="*/ 216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" h="217">
                    <a:moveTo>
                      <a:pt x="281" y="216"/>
                    </a:moveTo>
                    <a:cubicBezTo>
                      <a:pt x="281" y="217"/>
                      <a:pt x="281" y="217"/>
                      <a:pt x="281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8" y="217"/>
                      <a:pt x="88" y="217"/>
                      <a:pt x="88" y="217"/>
                    </a:cubicBezTo>
                    <a:cubicBezTo>
                      <a:pt x="87" y="217"/>
                      <a:pt x="87" y="217"/>
                      <a:pt x="86" y="217"/>
                    </a:cubicBezTo>
                    <a:cubicBezTo>
                      <a:pt x="39" y="217"/>
                      <a:pt x="0" y="178"/>
                      <a:pt x="0" y="130"/>
                    </a:cubicBezTo>
                    <a:cubicBezTo>
                      <a:pt x="0" y="82"/>
                      <a:pt x="39" y="44"/>
                      <a:pt x="86" y="44"/>
                    </a:cubicBezTo>
                    <a:cubicBezTo>
                      <a:pt x="92" y="44"/>
                      <a:pt x="98" y="44"/>
                      <a:pt x="104" y="45"/>
                    </a:cubicBezTo>
                    <a:cubicBezTo>
                      <a:pt x="121" y="18"/>
                      <a:pt x="150" y="0"/>
                      <a:pt x="184" y="0"/>
                    </a:cubicBezTo>
                    <a:cubicBezTo>
                      <a:pt x="233" y="0"/>
                      <a:pt x="273" y="37"/>
                      <a:pt x="278" y="85"/>
                    </a:cubicBezTo>
                    <a:cubicBezTo>
                      <a:pt x="278" y="85"/>
                      <a:pt x="278" y="85"/>
                      <a:pt x="278" y="85"/>
                    </a:cubicBezTo>
                    <a:cubicBezTo>
                      <a:pt x="315" y="85"/>
                      <a:pt x="344" y="114"/>
                      <a:pt x="344" y="151"/>
                    </a:cubicBezTo>
                    <a:cubicBezTo>
                      <a:pt x="344" y="186"/>
                      <a:pt x="316" y="215"/>
                      <a:pt x="281" y="216"/>
                    </a:cubicBezTo>
                    <a:close/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39" name="FolderHorizontal_F12B" title="Icon of a folder">
                <a:extLst>
                  <a:ext uri="{FF2B5EF4-FFF2-40B4-BE49-F238E27FC236}">
                    <a16:creationId xmlns:a16="http://schemas.microsoft.com/office/drawing/2014/main" id="{CF828380-5AD4-413D-B6C9-B86CA02D0BB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3104678" y="5118364"/>
                <a:ext cx="368318" cy="270278"/>
              </a:xfrm>
              <a:custGeom>
                <a:avLst/>
                <a:gdLst>
                  <a:gd name="T0" fmla="*/ 0 w 3758"/>
                  <a:gd name="T1" fmla="*/ 126 h 2756"/>
                  <a:gd name="T2" fmla="*/ 126 w 3758"/>
                  <a:gd name="T3" fmla="*/ 0 h 2756"/>
                  <a:gd name="T4" fmla="*/ 1065 w 3758"/>
                  <a:gd name="T5" fmla="*/ 0 h 2756"/>
                  <a:gd name="T6" fmla="*/ 1378 w 3758"/>
                  <a:gd name="T7" fmla="*/ 126 h 2756"/>
                  <a:gd name="T8" fmla="*/ 1691 w 3758"/>
                  <a:gd name="T9" fmla="*/ 251 h 2756"/>
                  <a:gd name="T10" fmla="*/ 3633 w 3758"/>
                  <a:gd name="T11" fmla="*/ 251 h 2756"/>
                  <a:gd name="T12" fmla="*/ 3758 w 3758"/>
                  <a:gd name="T13" fmla="*/ 376 h 2756"/>
                  <a:gd name="T14" fmla="*/ 3758 w 3758"/>
                  <a:gd name="T15" fmla="*/ 2756 h 2756"/>
                  <a:gd name="T16" fmla="*/ 0 w 3758"/>
                  <a:gd name="T17" fmla="*/ 2756 h 2756"/>
                  <a:gd name="T18" fmla="*/ 0 w 3758"/>
                  <a:gd name="T19" fmla="*/ 126 h 2756"/>
                  <a:gd name="T20" fmla="*/ 0 w 3758"/>
                  <a:gd name="T21" fmla="*/ 501 h 2756"/>
                  <a:gd name="T22" fmla="*/ 1065 w 3758"/>
                  <a:gd name="T23" fmla="*/ 501 h 2756"/>
                  <a:gd name="T24" fmla="*/ 1378 w 3758"/>
                  <a:gd name="T25" fmla="*/ 376 h 2756"/>
                  <a:gd name="T26" fmla="*/ 1691 w 3758"/>
                  <a:gd name="T27" fmla="*/ 251 h 2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58" h="2756">
                    <a:moveTo>
                      <a:pt x="0" y="126"/>
                    </a:moveTo>
                    <a:cubicBezTo>
                      <a:pt x="0" y="56"/>
                      <a:pt x="56" y="0"/>
                      <a:pt x="126" y="0"/>
                    </a:cubicBezTo>
                    <a:cubicBezTo>
                      <a:pt x="1065" y="0"/>
                      <a:pt x="1065" y="0"/>
                      <a:pt x="1065" y="0"/>
                    </a:cubicBezTo>
                    <a:cubicBezTo>
                      <a:pt x="1187" y="0"/>
                      <a:pt x="1298" y="48"/>
                      <a:pt x="1378" y="126"/>
                    </a:cubicBezTo>
                    <a:cubicBezTo>
                      <a:pt x="1458" y="203"/>
                      <a:pt x="1569" y="251"/>
                      <a:pt x="1691" y="251"/>
                    </a:cubicBezTo>
                    <a:cubicBezTo>
                      <a:pt x="3633" y="251"/>
                      <a:pt x="3633" y="251"/>
                      <a:pt x="3633" y="251"/>
                    </a:cubicBezTo>
                    <a:cubicBezTo>
                      <a:pt x="3702" y="251"/>
                      <a:pt x="3758" y="307"/>
                      <a:pt x="3758" y="376"/>
                    </a:cubicBezTo>
                    <a:cubicBezTo>
                      <a:pt x="3758" y="2756"/>
                      <a:pt x="3758" y="2756"/>
                      <a:pt x="3758" y="2756"/>
                    </a:cubicBezTo>
                    <a:cubicBezTo>
                      <a:pt x="0" y="2756"/>
                      <a:pt x="0" y="2756"/>
                      <a:pt x="0" y="2756"/>
                    </a:cubicBezTo>
                    <a:lnTo>
                      <a:pt x="0" y="126"/>
                    </a:lnTo>
                    <a:close/>
                    <a:moveTo>
                      <a:pt x="0" y="501"/>
                    </a:moveTo>
                    <a:cubicBezTo>
                      <a:pt x="1065" y="501"/>
                      <a:pt x="1065" y="501"/>
                      <a:pt x="1065" y="501"/>
                    </a:cubicBezTo>
                    <a:cubicBezTo>
                      <a:pt x="1187" y="501"/>
                      <a:pt x="1298" y="453"/>
                      <a:pt x="1378" y="376"/>
                    </a:cubicBezTo>
                    <a:cubicBezTo>
                      <a:pt x="1458" y="299"/>
                      <a:pt x="1569" y="251"/>
                      <a:pt x="1691" y="251"/>
                    </a:cubicBez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pPr defTabSz="932563">
                  <a:defRPr/>
                </a:pPr>
                <a:endParaRPr lang="en-US" sz="1800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0A0B8FDA-429E-4776-A20B-6415E4EE13EA}"/>
              </a:ext>
            </a:extLst>
          </p:cNvPr>
          <p:cNvSpPr/>
          <p:nvPr/>
        </p:nvSpPr>
        <p:spPr>
          <a:xfrm>
            <a:off x="9129730" y="3390351"/>
            <a:ext cx="1664988" cy="4608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932216">
              <a:defRPr/>
            </a:pPr>
            <a:endParaRPr lang="en-US" sz="1800" kern="0">
              <a:solidFill>
                <a:sysClr val="windowText" lastClr="000000"/>
              </a:solidFill>
              <a:latin typeface="Segoe UI Light"/>
              <a:cs typeface="Segoe UI Semibold" panose="020B0702040204020203" pitchFamily="34" charset="0"/>
            </a:endParaRPr>
          </a:p>
          <a:p>
            <a:pPr algn="ctr" defTabSz="932216">
              <a:defRPr/>
            </a:pPr>
            <a:endParaRPr lang="en-US" sz="1800" kern="0">
              <a:solidFill>
                <a:sysClr val="windowText" lastClr="000000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6E3BA8-5D77-4653-90FE-4C577FC74163}"/>
              </a:ext>
            </a:extLst>
          </p:cNvPr>
          <p:cNvSpPr/>
          <p:nvPr/>
        </p:nvSpPr>
        <p:spPr>
          <a:xfrm>
            <a:off x="8350855" y="5232480"/>
            <a:ext cx="2056314" cy="4608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932216">
              <a:defRPr/>
            </a:pPr>
            <a:endParaRPr lang="en-US" sz="1800" kern="0">
              <a:solidFill>
                <a:sysClr val="windowText" lastClr="000000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4FE36FC-8264-4167-88B6-6915A96A17F9}"/>
              </a:ext>
            </a:extLst>
          </p:cNvPr>
          <p:cNvSpPr/>
          <p:nvPr/>
        </p:nvSpPr>
        <p:spPr>
          <a:xfrm>
            <a:off x="2355454" y="5252138"/>
            <a:ext cx="1776834" cy="460881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932216">
              <a:defRPr/>
            </a:pPr>
            <a:endParaRPr lang="en-US" sz="1800" kern="0">
              <a:solidFill>
                <a:sysClr val="windowText" lastClr="000000"/>
              </a:solidFill>
              <a:latin typeface="Segoe UI Light"/>
              <a:cs typeface="Segoe UI Semibold" panose="020B0702040204020203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F9D806-6D7D-4DD9-9440-591353B3B1A6}"/>
              </a:ext>
            </a:extLst>
          </p:cNvPr>
          <p:cNvGrpSpPr/>
          <p:nvPr/>
        </p:nvGrpSpPr>
        <p:grpSpPr>
          <a:xfrm>
            <a:off x="1569828" y="5411519"/>
            <a:ext cx="2942185" cy="756836"/>
            <a:chOff x="1569828" y="5411519"/>
            <a:chExt cx="2942185" cy="75683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122927-52FF-4F6B-9664-0B2614A1B89C}"/>
                </a:ext>
              </a:extLst>
            </p:cNvPr>
            <p:cNvSpPr/>
            <p:nvPr/>
          </p:nvSpPr>
          <p:spPr>
            <a:xfrm>
              <a:off x="1569828" y="5411519"/>
              <a:ext cx="1855146" cy="75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OneDrive</a:t>
              </a:r>
            </a:p>
            <a:p>
              <a:pPr defTabSz="9322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All your files, anywhere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6C951C97-6685-4D56-93B0-4630F14672C0}"/>
                </a:ext>
              </a:extLst>
            </p:cNvPr>
            <p:cNvGrpSpPr/>
            <p:nvPr/>
          </p:nvGrpSpPr>
          <p:grpSpPr>
            <a:xfrm>
              <a:off x="2968434" y="5642672"/>
              <a:ext cx="1543579" cy="225650"/>
              <a:chOff x="2939129" y="3354439"/>
              <a:chExt cx="1584647" cy="244499"/>
            </a:xfrm>
          </p:grpSpPr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72ABB33E-5F4C-4671-B862-4605697B642C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A1286811-6510-441D-8C2E-EB8E196A49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39129" y="3354439"/>
                <a:ext cx="1376916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AE75B2E-F2D3-4937-A515-119FD06A5A9B}"/>
              </a:ext>
            </a:extLst>
          </p:cNvPr>
          <p:cNvGrpSpPr/>
          <p:nvPr/>
        </p:nvGrpSpPr>
        <p:grpSpPr>
          <a:xfrm>
            <a:off x="1569828" y="3071638"/>
            <a:ext cx="2112117" cy="756836"/>
            <a:chOff x="1569828" y="3071638"/>
            <a:chExt cx="2112117" cy="75683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0600A70-0633-4728-9778-43CA7C2A9B75}"/>
                </a:ext>
              </a:extLst>
            </p:cNvPr>
            <p:cNvSpPr/>
            <p:nvPr/>
          </p:nvSpPr>
          <p:spPr>
            <a:xfrm>
              <a:off x="1569828" y="3071638"/>
              <a:ext cx="1345565" cy="75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Outlook</a:t>
              </a:r>
            </a:p>
            <a:p>
              <a:pPr defTabSz="9322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Email &amp; calendar 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9C300AEE-C9AE-4DDA-85B6-076C587F0475}"/>
                </a:ext>
              </a:extLst>
            </p:cNvPr>
            <p:cNvGrpSpPr/>
            <p:nvPr/>
          </p:nvGrpSpPr>
          <p:grpSpPr>
            <a:xfrm>
              <a:off x="2717062" y="3283713"/>
              <a:ext cx="964883" cy="140408"/>
              <a:chOff x="3315287" y="3354439"/>
              <a:chExt cx="1208489" cy="244499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3526AD0-607B-4C13-B1F2-FC8FFFC35083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91D6A32-D716-4B6E-9FDE-01549A398C2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15287" y="3354439"/>
                <a:ext cx="1000760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C1201CB-6830-41FB-A1DA-9455C66E301C}"/>
              </a:ext>
            </a:extLst>
          </p:cNvPr>
          <p:cNvGrpSpPr/>
          <p:nvPr/>
        </p:nvGrpSpPr>
        <p:grpSpPr>
          <a:xfrm>
            <a:off x="7903075" y="981374"/>
            <a:ext cx="3942189" cy="801697"/>
            <a:chOff x="7903075" y="981374"/>
            <a:chExt cx="3942189" cy="801697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8236377-FE63-4585-9804-4FE5674C61C5}"/>
                </a:ext>
              </a:extLst>
            </p:cNvPr>
            <p:cNvSpPr/>
            <p:nvPr/>
          </p:nvSpPr>
          <p:spPr>
            <a:xfrm>
              <a:off x="9717330" y="981374"/>
              <a:ext cx="2127934" cy="8016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SharePoint</a:t>
              </a:r>
            </a:p>
            <a:p>
              <a:pPr defTabSz="932216"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Intranets &amp; content management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E490199-F96E-47BC-BAA7-12CC8B962D59}"/>
                </a:ext>
              </a:extLst>
            </p:cNvPr>
            <p:cNvGrpSpPr/>
            <p:nvPr/>
          </p:nvGrpSpPr>
          <p:grpSpPr>
            <a:xfrm flipH="1">
              <a:off x="7903075" y="1152978"/>
              <a:ext cx="1661897" cy="239980"/>
              <a:chOff x="2442297" y="3354439"/>
              <a:chExt cx="2081479" cy="244499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AD34D040-608F-4448-A60B-0A933D042D91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7B820CE-A57E-42B7-B6C4-217666ADC1F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42297" y="3354439"/>
                <a:ext cx="1873752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E80DD8-A700-43D7-ADAA-130A4113DB5E}"/>
              </a:ext>
            </a:extLst>
          </p:cNvPr>
          <p:cNvGrpSpPr/>
          <p:nvPr/>
        </p:nvGrpSpPr>
        <p:grpSpPr>
          <a:xfrm>
            <a:off x="8990640" y="3071637"/>
            <a:ext cx="2391678" cy="555152"/>
            <a:chOff x="8990640" y="3071637"/>
            <a:chExt cx="2391678" cy="555152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293D57E-1B5D-4A59-B7AC-249E279381D0}"/>
                </a:ext>
              </a:extLst>
            </p:cNvPr>
            <p:cNvSpPr/>
            <p:nvPr/>
          </p:nvSpPr>
          <p:spPr>
            <a:xfrm>
              <a:off x="9717330" y="3071637"/>
              <a:ext cx="1664988" cy="555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Teams</a:t>
              </a:r>
            </a:p>
            <a:p>
              <a:pPr defTabSz="9322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Hub for teamwork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D93B4E6-A16F-43F1-B850-2876F8B18E23}"/>
                </a:ext>
              </a:extLst>
            </p:cNvPr>
            <p:cNvGrpSpPr/>
            <p:nvPr/>
          </p:nvGrpSpPr>
          <p:grpSpPr>
            <a:xfrm flipH="1">
              <a:off x="8990640" y="3287550"/>
              <a:ext cx="693722" cy="140408"/>
              <a:chOff x="3654909" y="3354439"/>
              <a:chExt cx="868867" cy="244499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3FAF34A-4053-4C66-8319-7B47FAD44081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6E1EA6CC-FDF7-40AB-8731-102E371DD8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4909" y="3354439"/>
                <a:ext cx="661138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28A7EC-4C9D-4043-9196-4F0699A20872}"/>
              </a:ext>
            </a:extLst>
          </p:cNvPr>
          <p:cNvGrpSpPr/>
          <p:nvPr/>
        </p:nvGrpSpPr>
        <p:grpSpPr>
          <a:xfrm>
            <a:off x="8140780" y="5411519"/>
            <a:ext cx="3159445" cy="756836"/>
            <a:chOff x="8140780" y="5411519"/>
            <a:chExt cx="3159445" cy="75683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E9EA7C8-62B0-4110-80AD-199C3A84706F}"/>
                </a:ext>
              </a:extLst>
            </p:cNvPr>
            <p:cNvSpPr/>
            <p:nvPr/>
          </p:nvSpPr>
          <p:spPr>
            <a:xfrm>
              <a:off x="9717330" y="5411519"/>
              <a:ext cx="1582895" cy="7568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>
                  <a:solidFill>
                    <a:schemeClr val="accent1"/>
                  </a:solidFill>
                  <a:latin typeface="Segoe UI Semibold" panose="020B0702040204020203" pitchFamily="34" charset="0"/>
                  <a:ea typeface="STXihei" panose="020B0503020204020204" pitchFamily="2" charset="-122"/>
                  <a:cs typeface="Segoe UI Semibold" panose="020B0702040204020203" pitchFamily="34" charset="0"/>
                </a:rPr>
                <a:t>Yammer</a:t>
              </a:r>
            </a:p>
            <a:p>
              <a:pPr defTabSz="93221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28" kern="0">
                  <a:solidFill>
                    <a:schemeClr val="tx2"/>
                  </a:solidFill>
                  <a:cs typeface="Segoe UI Semilight" panose="020B0402040204020203" pitchFamily="34" charset="0"/>
                </a:rPr>
                <a:t>Connect across the organization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85D7CF3-25E4-4A5E-84D7-8963882493CF}"/>
                </a:ext>
              </a:extLst>
            </p:cNvPr>
            <p:cNvGrpSpPr/>
            <p:nvPr/>
          </p:nvGrpSpPr>
          <p:grpSpPr>
            <a:xfrm flipH="1">
              <a:off x="8140780" y="5637836"/>
              <a:ext cx="1424192" cy="225650"/>
              <a:chOff x="3061693" y="3354439"/>
              <a:chExt cx="1462083" cy="244499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5CC46614-C767-4B22-99C5-4E6FCED139DC}"/>
                  </a:ext>
                </a:extLst>
              </p:cNvPr>
              <p:cNvCxnSpPr/>
              <p:nvPr/>
            </p:nvCxnSpPr>
            <p:spPr>
              <a:xfrm>
                <a:off x="4316045" y="3354439"/>
                <a:ext cx="207731" cy="244499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47E44B25-5A17-49D9-8A1A-2F79CDE52E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61693" y="3354439"/>
                <a:ext cx="1254352" cy="0"/>
              </a:xfrm>
              <a:prstGeom prst="lin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F957EB-ADD0-4196-94F8-A5A0C8C4B327}"/>
              </a:ext>
            </a:extLst>
          </p:cNvPr>
          <p:cNvGrpSpPr/>
          <p:nvPr/>
        </p:nvGrpSpPr>
        <p:grpSpPr>
          <a:xfrm>
            <a:off x="4620450" y="1197332"/>
            <a:ext cx="846222" cy="846222"/>
            <a:chOff x="4620450" y="1197332"/>
            <a:chExt cx="846222" cy="84622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2CC76C5-B4C7-435A-B0F2-251B3CF80F07}"/>
                </a:ext>
              </a:extLst>
            </p:cNvPr>
            <p:cNvSpPr/>
            <p:nvPr/>
          </p:nvSpPr>
          <p:spPr>
            <a:xfrm>
              <a:off x="4620450" y="1197332"/>
              <a:ext cx="846222" cy="8462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CRMArticles_EFF5" title="Icon of two documents stacked together with writing on them">
              <a:extLst>
                <a:ext uri="{FF2B5EF4-FFF2-40B4-BE49-F238E27FC236}">
                  <a16:creationId xmlns:a16="http://schemas.microsoft.com/office/drawing/2014/main" id="{FB93F32E-629B-4C14-AFE9-5B4BF34C041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50542" y="1389592"/>
              <a:ext cx="399638" cy="461318"/>
            </a:xfrm>
            <a:custGeom>
              <a:avLst/>
              <a:gdLst>
                <a:gd name="T0" fmla="*/ 551 w 3583"/>
                <a:gd name="T1" fmla="*/ 3585 h 4136"/>
                <a:gd name="T2" fmla="*/ 0 w 3583"/>
                <a:gd name="T3" fmla="*/ 3585 h 4136"/>
                <a:gd name="T4" fmla="*/ 0 w 3583"/>
                <a:gd name="T5" fmla="*/ 0 h 4136"/>
                <a:gd name="T6" fmla="*/ 3033 w 3583"/>
                <a:gd name="T7" fmla="*/ 0 h 4136"/>
                <a:gd name="T8" fmla="*/ 3033 w 3583"/>
                <a:gd name="T9" fmla="*/ 1103 h 4136"/>
                <a:gd name="T10" fmla="*/ 2480 w 3583"/>
                <a:gd name="T11" fmla="*/ 551 h 4136"/>
                <a:gd name="T12" fmla="*/ 2480 w 3583"/>
                <a:gd name="T13" fmla="*/ 1654 h 4136"/>
                <a:gd name="T14" fmla="*/ 3583 w 3583"/>
                <a:gd name="T15" fmla="*/ 1654 h 4136"/>
                <a:gd name="T16" fmla="*/ 3583 w 3583"/>
                <a:gd name="T17" fmla="*/ 1654 h 4136"/>
                <a:gd name="T18" fmla="*/ 2480 w 3583"/>
                <a:gd name="T19" fmla="*/ 551 h 4136"/>
                <a:gd name="T20" fmla="*/ 551 w 3583"/>
                <a:gd name="T21" fmla="*/ 551 h 4136"/>
                <a:gd name="T22" fmla="*/ 551 w 3583"/>
                <a:gd name="T23" fmla="*/ 4136 h 4136"/>
                <a:gd name="T24" fmla="*/ 3583 w 3583"/>
                <a:gd name="T25" fmla="*/ 4136 h 4136"/>
                <a:gd name="T26" fmla="*/ 3583 w 3583"/>
                <a:gd name="T27" fmla="*/ 1654 h 4136"/>
                <a:gd name="T28" fmla="*/ 965 w 3583"/>
                <a:gd name="T29" fmla="*/ 2757 h 4136"/>
                <a:gd name="T30" fmla="*/ 2894 w 3583"/>
                <a:gd name="T31" fmla="*/ 2757 h 4136"/>
                <a:gd name="T32" fmla="*/ 965 w 3583"/>
                <a:gd name="T33" fmla="*/ 2206 h 4136"/>
                <a:gd name="T34" fmla="*/ 2894 w 3583"/>
                <a:gd name="T35" fmla="*/ 2206 h 4136"/>
                <a:gd name="T36" fmla="*/ 965 w 3583"/>
                <a:gd name="T37" fmla="*/ 1654 h 4136"/>
                <a:gd name="T38" fmla="*/ 2068 w 3583"/>
                <a:gd name="T39" fmla="*/ 1654 h 4136"/>
                <a:gd name="T40" fmla="*/ 965 w 3583"/>
                <a:gd name="T41" fmla="*/ 1103 h 4136"/>
                <a:gd name="T42" fmla="*/ 2068 w 3583"/>
                <a:gd name="T43" fmla="*/ 1103 h 4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583" h="4136">
                  <a:moveTo>
                    <a:pt x="551" y="3585"/>
                  </a:moveTo>
                  <a:lnTo>
                    <a:pt x="0" y="3585"/>
                  </a:lnTo>
                  <a:lnTo>
                    <a:pt x="0" y="0"/>
                  </a:lnTo>
                  <a:lnTo>
                    <a:pt x="3033" y="0"/>
                  </a:lnTo>
                  <a:lnTo>
                    <a:pt x="3033" y="1103"/>
                  </a:lnTo>
                  <a:moveTo>
                    <a:pt x="2480" y="551"/>
                  </a:moveTo>
                  <a:lnTo>
                    <a:pt x="2480" y="1654"/>
                  </a:lnTo>
                  <a:lnTo>
                    <a:pt x="3583" y="1654"/>
                  </a:lnTo>
                  <a:moveTo>
                    <a:pt x="3583" y="1654"/>
                  </a:moveTo>
                  <a:lnTo>
                    <a:pt x="2480" y="551"/>
                  </a:lnTo>
                  <a:lnTo>
                    <a:pt x="551" y="551"/>
                  </a:lnTo>
                  <a:lnTo>
                    <a:pt x="551" y="4136"/>
                  </a:lnTo>
                  <a:lnTo>
                    <a:pt x="3583" y="4136"/>
                  </a:lnTo>
                  <a:lnTo>
                    <a:pt x="3583" y="1654"/>
                  </a:lnTo>
                  <a:moveTo>
                    <a:pt x="965" y="2757"/>
                  </a:moveTo>
                  <a:lnTo>
                    <a:pt x="2894" y="2757"/>
                  </a:lnTo>
                  <a:moveTo>
                    <a:pt x="965" y="2206"/>
                  </a:moveTo>
                  <a:lnTo>
                    <a:pt x="2894" y="2206"/>
                  </a:lnTo>
                  <a:moveTo>
                    <a:pt x="965" y="1654"/>
                  </a:moveTo>
                  <a:lnTo>
                    <a:pt x="2068" y="1654"/>
                  </a:lnTo>
                  <a:moveTo>
                    <a:pt x="965" y="1103"/>
                  </a:moveTo>
                  <a:lnTo>
                    <a:pt x="2068" y="1103"/>
                  </a:ln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89241-462D-4965-B0F9-9B10F3B9DC41}"/>
              </a:ext>
            </a:extLst>
          </p:cNvPr>
          <p:cNvGrpSpPr/>
          <p:nvPr/>
        </p:nvGrpSpPr>
        <p:grpSpPr>
          <a:xfrm>
            <a:off x="8470558" y="3419809"/>
            <a:ext cx="846222" cy="846222"/>
            <a:chOff x="8470558" y="3419809"/>
            <a:chExt cx="846222" cy="84622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85CEE8-E1C3-4009-BCB4-F5DB000CBA4E}"/>
                </a:ext>
              </a:extLst>
            </p:cNvPr>
            <p:cNvSpPr/>
            <p:nvPr/>
          </p:nvSpPr>
          <p:spPr>
            <a:xfrm>
              <a:off x="8470558" y="3419809"/>
              <a:ext cx="846222" cy="846222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speech_5" title="Icon of two overlapping chat bubbles">
              <a:extLst>
                <a:ext uri="{FF2B5EF4-FFF2-40B4-BE49-F238E27FC236}">
                  <a16:creationId xmlns:a16="http://schemas.microsoft.com/office/drawing/2014/main" id="{23A9525A-E409-4581-930D-087CCC0E40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561986" y="3617738"/>
              <a:ext cx="597254" cy="466988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1D3BD9-07A8-4EA5-B058-8B9C1C18B9F8}"/>
              </a:ext>
            </a:extLst>
          </p:cNvPr>
          <p:cNvGrpSpPr/>
          <p:nvPr/>
        </p:nvGrpSpPr>
        <p:grpSpPr>
          <a:xfrm>
            <a:off x="7187080" y="1197140"/>
            <a:ext cx="846222" cy="846222"/>
            <a:chOff x="7187080" y="1197140"/>
            <a:chExt cx="846222" cy="84622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B907BEC-B1AF-44EF-9A4D-72FE3DF0DC0E}"/>
                </a:ext>
              </a:extLst>
            </p:cNvPr>
            <p:cNvSpPr/>
            <p:nvPr/>
          </p:nvSpPr>
          <p:spPr>
            <a:xfrm>
              <a:off x="7187080" y="1197140"/>
              <a:ext cx="846222" cy="8462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66D4F2-949C-4D66-86E0-E41F950AE89C}"/>
                </a:ext>
              </a:extLst>
            </p:cNvPr>
            <p:cNvGrpSpPr/>
            <p:nvPr/>
          </p:nvGrpSpPr>
          <p:grpSpPr>
            <a:xfrm>
              <a:off x="7317881" y="1480831"/>
              <a:ext cx="585194" cy="383339"/>
              <a:chOff x="7198716" y="1010685"/>
              <a:chExt cx="585194" cy="383339"/>
            </a:xfrm>
          </p:grpSpPr>
          <p:sp>
            <p:nvSpPr>
              <p:cNvPr id="86" name="monitor" title="Icon of a monitor">
                <a:extLst>
                  <a:ext uri="{FF2B5EF4-FFF2-40B4-BE49-F238E27FC236}">
                    <a16:creationId xmlns:a16="http://schemas.microsoft.com/office/drawing/2014/main" id="{AA19A7DB-5167-4638-BF8C-36C6D7B85FE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7198716" y="1010685"/>
                <a:ext cx="457200" cy="350395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ECAF43E-D192-4F9B-BDCE-2FF0819CD5C0}"/>
                  </a:ext>
                </a:extLst>
              </p:cNvPr>
              <p:cNvGrpSpPr/>
              <p:nvPr/>
            </p:nvGrpSpPr>
            <p:grpSpPr>
              <a:xfrm>
                <a:off x="7456654" y="1066770"/>
                <a:ext cx="327256" cy="327254"/>
                <a:chOff x="7433782" y="1111697"/>
                <a:chExt cx="369098" cy="369096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F52909D4-226D-4C99-A1F5-204AF4BD5D6F}"/>
                    </a:ext>
                  </a:extLst>
                </p:cNvPr>
                <p:cNvSpPr/>
                <p:nvPr/>
              </p:nvSpPr>
              <p:spPr bwMode="auto">
                <a:xfrm>
                  <a:off x="7433782" y="1111697"/>
                  <a:ext cx="369098" cy="369096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2" name="globe_2" title="Icon of a sphere made of lines">
                  <a:extLst>
                    <a:ext uri="{FF2B5EF4-FFF2-40B4-BE49-F238E27FC236}">
                      <a16:creationId xmlns:a16="http://schemas.microsoft.com/office/drawing/2014/main" id="{C3082790-D599-491B-ADC0-DA4C0D9F1C69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7475624" y="1153538"/>
                  <a:ext cx="285413" cy="285413"/>
                </a:xfrm>
                <a:custGeom>
                  <a:avLst/>
                  <a:gdLst>
                    <a:gd name="T0" fmla="*/ 0 w 335"/>
                    <a:gd name="T1" fmla="*/ 168 h 335"/>
                    <a:gd name="T2" fmla="*/ 168 w 335"/>
                    <a:gd name="T3" fmla="*/ 0 h 335"/>
                    <a:gd name="T4" fmla="*/ 335 w 335"/>
                    <a:gd name="T5" fmla="*/ 168 h 335"/>
                    <a:gd name="T6" fmla="*/ 168 w 335"/>
                    <a:gd name="T7" fmla="*/ 335 h 335"/>
                    <a:gd name="T8" fmla="*/ 0 w 335"/>
                    <a:gd name="T9" fmla="*/ 168 h 335"/>
                    <a:gd name="T10" fmla="*/ 168 w 335"/>
                    <a:gd name="T11" fmla="*/ 335 h 335"/>
                    <a:gd name="T12" fmla="*/ 253 w 335"/>
                    <a:gd name="T13" fmla="*/ 168 h 335"/>
                    <a:gd name="T14" fmla="*/ 168 w 335"/>
                    <a:gd name="T15" fmla="*/ 0 h 335"/>
                    <a:gd name="T16" fmla="*/ 82 w 335"/>
                    <a:gd name="T17" fmla="*/ 168 h 335"/>
                    <a:gd name="T18" fmla="*/ 168 w 335"/>
                    <a:gd name="T19" fmla="*/ 335 h 335"/>
                    <a:gd name="T20" fmla="*/ 8 w 335"/>
                    <a:gd name="T21" fmla="*/ 116 h 335"/>
                    <a:gd name="T22" fmla="*/ 327 w 335"/>
                    <a:gd name="T23" fmla="*/ 116 h 335"/>
                    <a:gd name="T24" fmla="*/ 9 w 335"/>
                    <a:gd name="T25" fmla="*/ 221 h 335"/>
                    <a:gd name="T26" fmla="*/ 326 w 335"/>
                    <a:gd name="T27" fmla="*/ 221 h 3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35" h="335">
                      <a:moveTo>
                        <a:pt x="0" y="168"/>
                      </a:moveTo>
                      <a:cubicBezTo>
                        <a:pt x="0" y="75"/>
                        <a:pt x="75" y="0"/>
                        <a:pt x="168" y="0"/>
                      </a:cubicBezTo>
                      <a:cubicBezTo>
                        <a:pt x="260" y="0"/>
                        <a:pt x="335" y="75"/>
                        <a:pt x="335" y="168"/>
                      </a:cubicBezTo>
                      <a:cubicBezTo>
                        <a:pt x="335" y="260"/>
                        <a:pt x="260" y="335"/>
                        <a:pt x="168" y="335"/>
                      </a:cubicBezTo>
                      <a:cubicBezTo>
                        <a:pt x="75" y="335"/>
                        <a:pt x="0" y="260"/>
                        <a:pt x="0" y="168"/>
                      </a:cubicBezTo>
                      <a:close/>
                      <a:moveTo>
                        <a:pt x="168" y="335"/>
                      </a:moveTo>
                      <a:cubicBezTo>
                        <a:pt x="215" y="335"/>
                        <a:pt x="253" y="260"/>
                        <a:pt x="253" y="168"/>
                      </a:cubicBezTo>
                      <a:cubicBezTo>
                        <a:pt x="253" y="75"/>
                        <a:pt x="215" y="0"/>
                        <a:pt x="168" y="0"/>
                      </a:cubicBezTo>
                      <a:cubicBezTo>
                        <a:pt x="120" y="0"/>
                        <a:pt x="82" y="75"/>
                        <a:pt x="82" y="168"/>
                      </a:cubicBezTo>
                      <a:cubicBezTo>
                        <a:pt x="82" y="260"/>
                        <a:pt x="120" y="335"/>
                        <a:pt x="168" y="335"/>
                      </a:cubicBezTo>
                      <a:close/>
                      <a:moveTo>
                        <a:pt x="8" y="116"/>
                      </a:moveTo>
                      <a:cubicBezTo>
                        <a:pt x="327" y="116"/>
                        <a:pt x="327" y="116"/>
                        <a:pt x="327" y="116"/>
                      </a:cubicBezTo>
                      <a:moveTo>
                        <a:pt x="9" y="221"/>
                      </a:moveTo>
                      <a:cubicBezTo>
                        <a:pt x="326" y="221"/>
                        <a:pt x="326" y="221"/>
                        <a:pt x="326" y="221"/>
                      </a:cubicBezTo>
                    </a:path>
                  </a:pathLst>
                </a:custGeom>
                <a:noFill/>
                <a:ln w="19050" cap="sq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</a:gradFill>
                  </a:endParaRPr>
                </a:p>
              </p:txBody>
            </p:sp>
          </p:grp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A3DA7DB-1C45-4042-BCB6-9F3EB53623A1}"/>
              </a:ext>
            </a:extLst>
          </p:cNvPr>
          <p:cNvGrpSpPr/>
          <p:nvPr/>
        </p:nvGrpSpPr>
        <p:grpSpPr>
          <a:xfrm>
            <a:off x="7187408" y="5642672"/>
            <a:ext cx="846222" cy="846222"/>
            <a:chOff x="7187408" y="5642672"/>
            <a:chExt cx="846222" cy="84622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6D87865-B2BF-4976-AEB5-345B04AEFB32}"/>
                </a:ext>
              </a:extLst>
            </p:cNvPr>
            <p:cNvSpPr/>
            <p:nvPr/>
          </p:nvSpPr>
          <p:spPr>
            <a:xfrm>
              <a:off x="7187408" y="5642672"/>
              <a:ext cx="846222" cy="8462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406A5A0-5472-4869-B3EA-952FA2EDD177}"/>
                </a:ext>
              </a:extLst>
            </p:cNvPr>
            <p:cNvGrpSpPr/>
            <p:nvPr/>
          </p:nvGrpSpPr>
          <p:grpSpPr>
            <a:xfrm>
              <a:off x="7252539" y="5783629"/>
              <a:ext cx="603682" cy="589078"/>
              <a:chOff x="7303036" y="5818251"/>
              <a:chExt cx="491071" cy="479193"/>
            </a:xfrm>
            <a:solidFill>
              <a:schemeClr val="bg2"/>
            </a:solidFill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DC150584-081D-40F0-9EE3-51CAE3A518CF}"/>
                  </a:ext>
                </a:extLst>
              </p:cNvPr>
              <p:cNvSpPr/>
              <p:nvPr/>
            </p:nvSpPr>
            <p:spPr>
              <a:xfrm>
                <a:off x="7303036" y="5978785"/>
                <a:ext cx="119291" cy="119291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52007D8-ABD4-46D6-9DC1-44657A9A4E6E}"/>
                  </a:ext>
                </a:extLst>
              </p:cNvPr>
              <p:cNvSpPr/>
              <p:nvPr/>
            </p:nvSpPr>
            <p:spPr>
              <a:xfrm>
                <a:off x="7496968" y="5917405"/>
                <a:ext cx="264002" cy="264002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48CF196-ACF1-4C30-9DFC-5CC3419FEE2D}"/>
                  </a:ext>
                </a:extLst>
              </p:cNvPr>
              <p:cNvSpPr/>
              <p:nvPr/>
            </p:nvSpPr>
            <p:spPr>
              <a:xfrm>
                <a:off x="7671848" y="5818251"/>
                <a:ext cx="119291" cy="119291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530C2B6-1EA0-4BEE-8EBC-57AFCAD000E4}"/>
                  </a:ext>
                </a:extLst>
              </p:cNvPr>
              <p:cNvSpPr/>
              <p:nvPr/>
            </p:nvSpPr>
            <p:spPr>
              <a:xfrm>
                <a:off x="7601322" y="6104659"/>
                <a:ext cx="192785" cy="192785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</p:grpSp>
      </p:grpSp>
    </p:spTree>
    <p:extLst>
      <p:ext uri="{BB962C8B-B14F-4D97-AF65-F5344CB8AC3E}">
        <p14:creationId xmlns:p14="http://schemas.microsoft.com/office/powerpoint/2010/main" val="27583020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AE6F3A-CD1C-4A95-A3AB-9AC555EF14FB}"/>
              </a:ext>
            </a:extLst>
          </p:cNvPr>
          <p:cNvSpPr/>
          <p:nvPr/>
        </p:nvSpPr>
        <p:spPr bwMode="auto">
          <a:xfrm>
            <a:off x="0" y="3768082"/>
            <a:ext cx="3748646" cy="2144988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6000" dirty="0">
                <a:solidFill>
                  <a:srgbClr val="0070C0"/>
                </a:solidFill>
                <a:latin typeface="+mj-lt"/>
              </a:rPr>
              <a:t>90%</a:t>
            </a:r>
            <a:endParaRPr lang="en-US" sz="6000" dirty="0">
              <a:solidFill>
                <a:srgbClr val="0070C0"/>
              </a:solidFill>
              <a:latin typeface="+mj-lt"/>
              <a:cs typeface="Segoe UI Semibold"/>
            </a:endParaRPr>
          </a:p>
          <a:p>
            <a:pPr algn="ctr" defTabSz="932563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800" dirty="0">
                <a:solidFill>
                  <a:schemeClr val="tx2"/>
                </a:solidFill>
                <a:latin typeface="Segoe UI"/>
              </a:rPr>
              <a:t>Fortune 500 companies have data in Microsoft Graph</a:t>
            </a:r>
            <a:endParaRPr lang="en-US" sz="18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30DF88-AC97-4FD6-8A99-87946F9C03B3}"/>
              </a:ext>
            </a:extLst>
          </p:cNvPr>
          <p:cNvSpPr/>
          <p:nvPr/>
        </p:nvSpPr>
        <p:spPr bwMode="auto">
          <a:xfrm>
            <a:off x="8249679" y="3768082"/>
            <a:ext cx="3748646" cy="2144988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6000" dirty="0">
                <a:solidFill>
                  <a:srgbClr val="0070C0"/>
                </a:solidFill>
                <a:latin typeface="+mj-lt"/>
              </a:rPr>
              <a:t>135M</a:t>
            </a:r>
            <a:endParaRPr lang="en-US" sz="6000" dirty="0">
              <a:solidFill>
                <a:srgbClr val="0070C0"/>
              </a:solidFill>
              <a:latin typeface="+mj-lt"/>
              <a:cs typeface="Segoe UI Semibold"/>
            </a:endParaRPr>
          </a:p>
          <a:p>
            <a:pPr algn="ctr" defTabSz="932563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1800" dirty="0">
                <a:solidFill>
                  <a:schemeClr val="tx2"/>
                </a:solidFill>
                <a:latin typeface="Segoe UI"/>
              </a:rPr>
              <a:t>Monthly active users in Office 365</a:t>
            </a:r>
            <a:endParaRPr lang="en-US" sz="1800" dirty="0">
              <a:solidFill>
                <a:schemeClr val="tx2"/>
              </a:solidFill>
              <a:latin typeface="Segoe UI"/>
              <a:cs typeface="Segoe U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0520B7-6238-48E2-B09C-57ED9EF187AE}"/>
              </a:ext>
            </a:extLst>
          </p:cNvPr>
          <p:cNvSpPr/>
          <p:nvPr/>
        </p:nvSpPr>
        <p:spPr bwMode="auto">
          <a:xfrm>
            <a:off x="3930033" y="967468"/>
            <a:ext cx="4107543" cy="236699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9600" dirty="0">
                <a:solidFill>
                  <a:srgbClr val="0070C0"/>
                </a:solidFill>
                <a:latin typeface="+mj-lt"/>
              </a:rPr>
              <a:t>$</a:t>
            </a:r>
            <a:r>
              <a:rPr lang="en-US" sz="9600" dirty="0">
                <a:solidFill>
                  <a:srgbClr val="0070C0"/>
                </a:solidFill>
                <a:latin typeface="Segoe UI Semibold"/>
                <a:cs typeface="Segoe UI Semibold"/>
              </a:rPr>
              <a:t>1.4</a:t>
            </a:r>
            <a:r>
              <a:rPr lang="en-US" sz="8000" dirty="0">
                <a:solidFill>
                  <a:srgbClr val="0070C0"/>
                </a:solidFill>
                <a:latin typeface="Segoe UI Semibold"/>
                <a:cs typeface="Segoe UI Semibold"/>
              </a:rPr>
              <a:t> </a:t>
            </a:r>
            <a:r>
              <a:rPr lang="en-US" sz="9600" dirty="0">
                <a:solidFill>
                  <a:srgbClr val="0070C0"/>
                </a:solidFill>
                <a:latin typeface="Segoe UI Semibold"/>
                <a:cs typeface="Segoe UI Semibold"/>
              </a:rPr>
              <a:t>B</a:t>
            </a:r>
            <a:endParaRPr lang="en-US" sz="9600" dirty="0">
              <a:cs typeface="Segoe UI"/>
            </a:endParaRPr>
          </a:p>
          <a:p>
            <a:pPr algn="ctr" defTabSz="932563">
              <a:defRPr/>
            </a:pPr>
            <a:r>
              <a:rPr lang="en-US" sz="2400" dirty="0">
                <a:solidFill>
                  <a:schemeClr val="tx2"/>
                </a:solidFill>
                <a:latin typeface="Segoe UI"/>
              </a:rPr>
              <a:t>Spent by M365 customers</a:t>
            </a:r>
            <a:r>
              <a:rPr lang="en-US" sz="2400" dirty="0">
                <a:solidFill>
                  <a:schemeClr val="tx2"/>
                </a:solidFill>
                <a:cs typeface="Segoe UI"/>
              </a:rPr>
              <a:t> on custom solutions</a:t>
            </a:r>
          </a:p>
        </p:txBody>
      </p:sp>
    </p:spTree>
    <p:extLst>
      <p:ext uri="{BB962C8B-B14F-4D97-AF65-F5344CB8AC3E}">
        <p14:creationId xmlns:p14="http://schemas.microsoft.com/office/powerpoint/2010/main" val="13957729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292"/>
          <p:cNvSpPr/>
          <p:nvPr/>
        </p:nvSpPr>
        <p:spPr bwMode="auto">
          <a:xfrm>
            <a:off x="436064" y="1308467"/>
            <a:ext cx="8683460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80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 Microsoft 365 experiences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72739D2-ADA2-49A1-8B6A-D97E1D54D6A8}"/>
              </a:ext>
            </a:extLst>
          </p:cNvPr>
          <p:cNvSpPr/>
          <p:nvPr/>
        </p:nvSpPr>
        <p:spPr bwMode="auto">
          <a:xfrm>
            <a:off x="9301451" y="1308467"/>
            <a:ext cx="2683723" cy="46589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63">
              <a:defRPr/>
            </a:pPr>
            <a:r>
              <a:rPr lang="en-US" sz="180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Build your experience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65589E8-B5C0-4629-9AC8-C1AB4DF7A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909671" y="5187661"/>
            <a:ext cx="2450851" cy="12659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246DA-2692-4D47-B28D-08C88758D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36065" y="5201347"/>
            <a:ext cx="2450851" cy="126595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1B7805F-3CA8-4B1C-82DB-8B64334AA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7140134" y="5194593"/>
            <a:ext cx="2490581" cy="126595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0557F2D-4565-48D6-87A5-DBEFD1E5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9401359" y="5201536"/>
            <a:ext cx="2583814" cy="126595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Platform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9301450" y="1302694"/>
            <a:ext cx="2683723" cy="3659242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93260" rtlCol="0" anchor="t"/>
          <a:lstStyle/>
          <a:p>
            <a:pPr algn="ctr" defTabSz="932418">
              <a:defRPr/>
            </a:pPr>
            <a:endParaRPr lang="en-US" sz="1632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32418">
              <a:defRPr/>
            </a:pPr>
            <a:endParaRPr lang="en-US" sz="1632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32418">
              <a:defRPr/>
            </a:pPr>
            <a:endParaRPr lang="en-US" sz="1632">
              <a:solidFill>
                <a:srgbClr val="1A1A1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algn="ctr" defTabSz="932418">
              <a:defRPr/>
            </a:pPr>
            <a:r>
              <a:rPr lang="en-US" sz="1632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web, device, </a:t>
            </a:r>
            <a:br>
              <a:rPr lang="en-US" sz="1632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632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and service apps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9394" y="1304552"/>
            <a:ext cx="8683460" cy="36592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 defTabSz="932418">
              <a:defRPr/>
            </a:pPr>
            <a:endParaRPr lang="en-US" sz="1800">
              <a:solidFill>
                <a:srgbClr val="0D0D0D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3637577" y="1314647"/>
            <a:ext cx="1659559" cy="467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418">
              <a:defRPr/>
            </a:pPr>
            <a:endParaRPr lang="en-US" sz="1800">
              <a:solidFill>
                <a:srgbClr val="E6E6E6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6066" y="5188051"/>
            <a:ext cx="11564344" cy="1283162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418">
              <a:defRPr/>
            </a:pPr>
            <a:r>
              <a:rPr lang="en-US" sz="180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0F2E8-BBAC-4868-8144-8B9934471C24}"/>
              </a:ext>
            </a:extLst>
          </p:cNvPr>
          <p:cNvSpPr txBox="1"/>
          <p:nvPr/>
        </p:nvSpPr>
        <p:spPr>
          <a:xfrm>
            <a:off x="9214485" y="4377340"/>
            <a:ext cx="2700934" cy="499095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28">
                <a:solidFill>
                  <a:srgbClr val="1A1A1A"/>
                </a:solidFill>
                <a:latin typeface="Segoe UI Semibold"/>
              </a:rPr>
              <a:t>iOS/Android/Windows/Web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566101" y="2273889"/>
            <a:ext cx="1536872" cy="2465771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542674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99340" y="2801609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99340" y="2988548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99340" y="3175486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99340" y="3362425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99339" y="3736302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99339" y="3549363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99339" y="4484055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9339" y="4297117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1027661" y="3882397"/>
              <a:ext cx="735186" cy="27962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4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1617809" y="2911668"/>
              <a:ext cx="441960" cy="436344"/>
              <a:chOff x="5236308" y="471199"/>
              <a:chExt cx="662637" cy="654216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5236308" y="508000"/>
                <a:ext cx="617415" cy="617415"/>
              </a:xfrm>
              <a:prstGeom prst="pie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5272772" y="471199"/>
                <a:ext cx="626173" cy="626173"/>
              </a:xfrm>
              <a:prstGeom prst="pie">
                <a:avLst>
                  <a:gd name="adj1" fmla="val 19394019"/>
                  <a:gd name="adj2" fmla="val 3105972"/>
                </a:avLst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2FED66-FB25-4EBB-9225-E100F3DBC8F0}"/>
              </a:ext>
            </a:extLst>
          </p:cNvPr>
          <p:cNvGrpSpPr/>
          <p:nvPr/>
        </p:nvGrpSpPr>
        <p:grpSpPr>
          <a:xfrm>
            <a:off x="2165807" y="2871310"/>
            <a:ext cx="2559609" cy="1864845"/>
            <a:chOff x="2266283" y="2734746"/>
            <a:chExt cx="2615623" cy="1910922"/>
          </a:xfrm>
        </p:grpSpPr>
        <p:sp>
          <p:nvSpPr>
            <p:cNvPr id="164" name="TextBox 163"/>
            <p:cNvSpPr txBox="1"/>
            <p:nvPr/>
          </p:nvSpPr>
          <p:spPr>
            <a:xfrm>
              <a:off x="2671849" y="2734746"/>
              <a:ext cx="1834076" cy="515418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75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276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278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72" name="Rectangle 27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1800">
                  <a:solidFill>
                    <a:srgbClr val="404040"/>
                  </a:solidFill>
                  <a:latin typeface="Segoe UI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3234" tIns="93234" rIns="34968" bIns="34968" rtlCol="0" anchor="b" anchorCtr="0"/>
              <a:lstStyle/>
              <a:p>
                <a:pPr algn="ctr" defTabSz="950596">
                  <a:defRPr/>
                </a:pPr>
                <a:endParaRPr lang="en-US" sz="816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1142807" y="2375321"/>
                <a:ext cx="234036" cy="709167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1800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cxnSp>
          <p:nvCxnSpPr>
            <p:cNvPr id="253" name="Straight Connector 252"/>
            <p:cNvCxnSpPr/>
            <p:nvPr/>
          </p:nvCxnSpPr>
          <p:spPr>
            <a:xfrm>
              <a:off x="3343330" y="3589569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3343330" y="365934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/>
            <p:cNvGrpSpPr/>
            <p:nvPr/>
          </p:nvGrpSpPr>
          <p:grpSpPr>
            <a:xfrm>
              <a:off x="3465764" y="3856258"/>
              <a:ext cx="904970" cy="79564"/>
              <a:chOff x="5149230" y="3727609"/>
              <a:chExt cx="905098" cy="79575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5149230" y="3727609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149230" y="3807184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3341660" y="414158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3341660" y="4211367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people_5" title="Icon of a person with a box around them">
              <a:extLst>
                <a:ext uri="{FF2B5EF4-FFF2-40B4-BE49-F238E27FC236}">
                  <a16:creationId xmlns:a16="http://schemas.microsoft.com/office/drawing/2014/main" id="{816F66D8-9A70-4881-8D5D-48ADD7550C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14970" y="3559909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299" name="people_5" title="Icon of a person with a box around them">
              <a:extLst>
                <a:ext uri="{FF2B5EF4-FFF2-40B4-BE49-F238E27FC236}">
                  <a16:creationId xmlns:a16="http://schemas.microsoft.com/office/drawing/2014/main" id="{91C9FECB-25AB-4AE5-AA7B-3F66D7C2BB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34788" y="3838756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300" name="people_5" title="Icon of a person with a box around them">
              <a:extLst>
                <a:ext uri="{FF2B5EF4-FFF2-40B4-BE49-F238E27FC236}">
                  <a16:creationId xmlns:a16="http://schemas.microsoft.com/office/drawing/2014/main" id="{97C36761-CED9-4ABE-99B2-3418DA3BDF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9049" y="4100200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/>
            <a:p>
              <a:pPr defTabSz="932563">
                <a:defRPr/>
              </a:pPr>
              <a:endParaRPr lang="en-US" sz="18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4817604" y="2285986"/>
            <a:ext cx="1531686" cy="2450169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545294"/>
              </a:xfrm>
              <a:prstGeom prst="rect">
                <a:avLst/>
              </a:prstGeom>
              <a:noFill/>
            </p:spPr>
            <p:txBody>
              <a:bodyPr wrap="square" lIns="186494" tIns="149196" rIns="186494" bIns="149196" rtlCol="0">
                <a:spAutoFit/>
              </a:bodyPr>
              <a:lstStyle/>
              <a:p>
                <a:pPr algn="ctr" defTabSz="932563">
                  <a:lnSpc>
                    <a:spcPct val="90000"/>
                  </a:lnSpc>
                  <a:spcAft>
                    <a:spcPts val="612"/>
                  </a:spcAft>
                  <a:defRPr/>
                </a:pPr>
                <a:r>
                  <a:rPr lang="en-US" sz="1428"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Pages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30">
                  <a:defRPr/>
                </a:pPr>
                <a:endParaRPr lang="en-US" sz="1800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180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180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180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7" name="Rectangle 286">
                <a:extLst/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180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8" name="Rectangle 287">
                <a:extLst/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32563">
                  <a:defRPr/>
                </a:pPr>
                <a:endParaRPr lang="en-US" sz="180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858DF9C-830F-40A8-AB36-F6F565B18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713E0-4840-48D7-B085-2A84CF255D8D}"/>
              </a:ext>
            </a:extLst>
          </p:cNvPr>
          <p:cNvGrpSpPr/>
          <p:nvPr/>
        </p:nvGrpSpPr>
        <p:grpSpPr>
          <a:xfrm>
            <a:off x="10276112" y="2942209"/>
            <a:ext cx="597183" cy="1112223"/>
            <a:chOff x="10084161" y="3071504"/>
            <a:chExt cx="585527" cy="1090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1BD31-7D9B-49AB-ABFF-D22723F39C1A}"/>
                </a:ext>
              </a:extLst>
            </p:cNvPr>
            <p:cNvGrpSpPr/>
            <p:nvPr/>
          </p:nvGrpSpPr>
          <p:grpSpPr>
            <a:xfrm>
              <a:off x="10084161" y="3071504"/>
              <a:ext cx="585527" cy="1090514"/>
              <a:chOff x="10084161" y="3117288"/>
              <a:chExt cx="585527" cy="109051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3D2A69-C3F2-42DA-981D-011654B89292}"/>
                  </a:ext>
                </a:extLst>
              </p:cNvPr>
              <p:cNvSpPr/>
              <p:nvPr/>
            </p:nvSpPr>
            <p:spPr bwMode="auto">
              <a:xfrm>
                <a:off x="10084161" y="3117288"/>
                <a:ext cx="585527" cy="1090514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FAFFC-58B7-4347-AA32-8EB6A1B8044A}"/>
                  </a:ext>
                </a:extLst>
              </p:cNvPr>
              <p:cNvSpPr/>
              <p:nvPr/>
            </p:nvSpPr>
            <p:spPr bwMode="auto">
              <a:xfrm>
                <a:off x="10283455" y="3245970"/>
                <a:ext cx="186938" cy="1869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D740B83-6DDD-4BB3-B5F8-9817BC2EBCC9}"/>
                  </a:ext>
                </a:extLst>
              </p:cNvPr>
              <p:cNvSpPr/>
              <p:nvPr/>
            </p:nvSpPr>
            <p:spPr bwMode="auto">
              <a:xfrm>
                <a:off x="10354065" y="4101529"/>
                <a:ext cx="45719" cy="45719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91414" tIns="45706" rIns="91414" bIns="4570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F8A639D0-6064-4B29-81F6-C1E9B8DA9185}"/>
                  </a:ext>
                </a:extLst>
              </p:cNvPr>
              <p:cNvSpPr/>
              <p:nvPr/>
            </p:nvSpPr>
            <p:spPr bwMode="auto">
              <a:xfrm>
                <a:off x="10209505" y="3510760"/>
                <a:ext cx="342529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B8D7E648-F360-4103-A9D1-3FD8C52659E9}"/>
                  </a:ext>
                </a:extLst>
              </p:cNvPr>
              <p:cNvSpPr/>
              <p:nvPr/>
            </p:nvSpPr>
            <p:spPr bwMode="auto">
              <a:xfrm>
                <a:off x="10209505" y="3704250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456D59F6-0314-4D72-A729-EFBE3FC5A824}"/>
                  </a:ext>
                </a:extLst>
              </p:cNvPr>
              <p:cNvSpPr/>
              <p:nvPr/>
            </p:nvSpPr>
            <p:spPr bwMode="auto">
              <a:xfrm>
                <a:off x="10209505" y="3896979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932330">
                  <a:defRPr/>
                </a:pPr>
                <a:endParaRPr lang="en-US" sz="1800" err="1">
                  <a:solidFill>
                    <a:srgbClr val="1A1A1A"/>
                  </a:solidFill>
                  <a:latin typeface="Segoe UI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1E9DDF-2253-4D2C-B8E3-A8AEBFF58B99}"/>
                </a:ext>
              </a:extLst>
            </p:cNvPr>
            <p:cNvCxnSpPr/>
            <p:nvPr/>
          </p:nvCxnSpPr>
          <p:spPr>
            <a:xfrm>
              <a:off x="10334438" y="3120488"/>
              <a:ext cx="849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92C235F6-C90F-408B-A737-5BEC59D7F87C}"/>
                </a:ext>
              </a:extLst>
            </p:cNvPr>
            <p:cNvSpPr/>
            <p:nvPr/>
          </p:nvSpPr>
          <p:spPr bwMode="auto">
            <a:xfrm>
              <a:off x="10412736" y="3658466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algn="ctr" defTabSz="932330">
                <a:defRPr/>
              </a:pPr>
              <a:endParaRPr lang="en-US" sz="1800" err="1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D3956861-437D-43D7-B362-B6B87C6A0897}"/>
                </a:ext>
              </a:extLst>
            </p:cNvPr>
            <p:cNvSpPr/>
            <p:nvPr/>
          </p:nvSpPr>
          <p:spPr bwMode="auto">
            <a:xfrm>
              <a:off x="10412736" y="3851195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algn="ctr" defTabSz="932330">
                <a:defRPr/>
              </a:pPr>
              <a:endParaRPr lang="en-US" sz="1800" err="1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43D187-D065-4F79-901B-DCB0DBB4C59C}"/>
              </a:ext>
            </a:extLst>
          </p:cNvPr>
          <p:cNvGrpSpPr/>
          <p:nvPr/>
        </p:nvGrpSpPr>
        <p:grpSpPr>
          <a:xfrm>
            <a:off x="6428553" y="2854328"/>
            <a:ext cx="2559609" cy="1864845"/>
            <a:chOff x="2266283" y="2734746"/>
            <a:chExt cx="2615623" cy="1910922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036097-9BE4-4078-9FD6-246AC1FD028F}"/>
                </a:ext>
              </a:extLst>
            </p:cNvPr>
            <p:cNvSpPr txBox="1"/>
            <p:nvPr/>
          </p:nvSpPr>
          <p:spPr>
            <a:xfrm>
              <a:off x="2671849" y="2734746"/>
              <a:ext cx="1834076" cy="511396"/>
            </a:xfrm>
            <a:prstGeom prst="rect">
              <a:avLst/>
            </a:prstGeom>
            <a:noFill/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428"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Timeline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0904FD8-E7DB-46B0-B75C-9F8D286DB396}"/>
                </a:ext>
              </a:extLst>
            </p:cNvPr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2F480A2-D53A-491C-A20F-26663659ECDC}"/>
                  </a:ext>
                </a:extLst>
              </p:cNvPr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68697C29-2C52-47D6-82A4-4F7E1794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203" name="Oval 21">
                  <a:extLst>
                    <a:ext uri="{FF2B5EF4-FFF2-40B4-BE49-F238E27FC236}">
                      <a16:creationId xmlns:a16="http://schemas.microsoft.com/office/drawing/2014/main" id="{E8568A30-9784-4784-A6BB-941D01819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A825F843-BB6F-49CE-8897-2055BE98A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01" tIns="45700" rIns="91401" bIns="4570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32205">
                    <a:defRPr/>
                  </a:pPr>
                  <a:endParaRPr lang="en-US" sz="1800">
                    <a:solidFill>
                      <a:srgbClr val="404040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5C51EC-D7E8-4A32-B1FA-1E483BCC74E0}"/>
                  </a:ext>
                </a:extLst>
              </p:cNvPr>
              <p:cNvSpPr/>
              <p:nvPr/>
            </p:nvSpPr>
            <p:spPr bwMode="auto">
              <a:xfrm>
                <a:off x="1173850" y="2444123"/>
                <a:ext cx="290399" cy="21046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1800">
                  <a:solidFill>
                    <a:srgbClr val="404040"/>
                  </a:solidFill>
                  <a:latin typeface="Segoe UI"/>
                </a:endParaRPr>
              </a:p>
            </p:txBody>
          </p:sp>
        </p:grp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4051273-BF24-445B-9E9B-B6E488AF9E8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397" y="3388247"/>
              <a:ext cx="2935" cy="97151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5E793B-02E7-4649-81A2-C520515ECAE1}"/>
              </a:ext>
            </a:extLst>
          </p:cNvPr>
          <p:cNvSpPr/>
          <p:nvPr/>
        </p:nvSpPr>
        <p:spPr bwMode="auto">
          <a:xfrm>
            <a:off x="7427602" y="3507016"/>
            <a:ext cx="434421" cy="31398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180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310C5A-B692-4FA3-A60A-EE47B432B8A4}"/>
              </a:ext>
            </a:extLst>
          </p:cNvPr>
          <p:cNvSpPr/>
          <p:nvPr/>
        </p:nvSpPr>
        <p:spPr bwMode="auto">
          <a:xfrm>
            <a:off x="7973320" y="3507016"/>
            <a:ext cx="434421" cy="31398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180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5D15505-1D66-4EA9-9756-DFDA23417FE7}"/>
              </a:ext>
            </a:extLst>
          </p:cNvPr>
          <p:cNvSpPr/>
          <p:nvPr/>
        </p:nvSpPr>
        <p:spPr bwMode="auto">
          <a:xfrm>
            <a:off x="6888330" y="3934218"/>
            <a:ext cx="434421" cy="31398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1800">
              <a:solidFill>
                <a:srgbClr val="404040"/>
              </a:solidFill>
              <a:latin typeface="Segoe UI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8C006FE-C997-4A7A-84D9-AB69550D188C}"/>
              </a:ext>
            </a:extLst>
          </p:cNvPr>
          <p:cNvSpPr/>
          <p:nvPr/>
        </p:nvSpPr>
        <p:spPr bwMode="auto">
          <a:xfrm>
            <a:off x="7434048" y="3934218"/>
            <a:ext cx="434421" cy="313982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1800">
              <a:solidFill>
                <a:srgbClr val="404040"/>
              </a:solidFill>
              <a:latin typeface="Segoe UI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7B54455-6787-44E9-B9A4-F6A3C9BD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2666529" y="5197432"/>
            <a:ext cx="2450851" cy="1265952"/>
          </a:xfrm>
          <a:prstGeom prst="rect">
            <a:avLst/>
          </a:prstGeom>
        </p:spPr>
      </p:pic>
      <p:sp>
        <p:nvSpPr>
          <p:cNvPr id="96" name="Title 1"/>
          <p:cNvSpPr txBox="1">
            <a:spLocks/>
          </p:cNvSpPr>
          <p:nvPr/>
        </p:nvSpPr>
        <p:spPr>
          <a:xfrm>
            <a:off x="4516823" y="5590372"/>
            <a:ext cx="3402830" cy="496218"/>
          </a:xfrm>
          <a:prstGeom prst="rect">
            <a:avLst/>
          </a:prstGeom>
        </p:spPr>
        <p:txBody>
          <a:bodyPr vert="horz" wrap="square" lIns="149196" tIns="93247" rIns="149196" bIns="93247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defTabSz="914053">
              <a:defRPr/>
            </a:pPr>
            <a:r>
              <a:rPr lang="en-US" sz="3264" kern="0" spc="-51"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</a:t>
            </a:r>
            <a:r>
              <a:rPr lang="en-US" sz="3264" kern="0" spc="-51">
                <a:ln>
                  <a:noFill/>
                </a:ln>
                <a:solidFill>
                  <a:srgbClr val="1A1A1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lang="en-US" sz="3264" spc="-150">
              <a:solidFill>
                <a:srgbClr val="1A1A1A"/>
              </a:solidFill>
            </a:endParaRPr>
          </a:p>
        </p:txBody>
      </p:sp>
      <p:sp>
        <p:nvSpPr>
          <p:cNvPr id="104" name="Oval 21">
            <a:extLst>
              <a:ext uri="{FF2B5EF4-FFF2-40B4-BE49-F238E27FC236}">
                <a16:creationId xmlns:a16="http://schemas.microsoft.com/office/drawing/2014/main" id="{9CAA5A36-CBB7-477D-A744-0B98DEE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9754" y="3410400"/>
            <a:ext cx="44397" cy="44276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1800">
              <a:solidFill>
                <a:srgbClr val="404040"/>
              </a:solidFill>
              <a:latin typeface="Segoe UI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F5B84D8-4B81-43F8-A7E7-86E8971A1F86}"/>
              </a:ext>
            </a:extLst>
          </p:cNvPr>
          <p:cNvCxnSpPr/>
          <p:nvPr/>
        </p:nvCxnSpPr>
        <p:spPr>
          <a:xfrm>
            <a:off x="7068589" y="4377340"/>
            <a:ext cx="1264093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72DBB00-5186-43F4-965E-8572927EAA5C}"/>
              </a:ext>
            </a:extLst>
          </p:cNvPr>
          <p:cNvGrpSpPr/>
          <p:nvPr/>
        </p:nvGrpSpPr>
        <p:grpSpPr>
          <a:xfrm rot="10800000" flipH="1">
            <a:off x="3634871" y="4956029"/>
            <a:ext cx="544927" cy="661435"/>
            <a:chOff x="9158285" y="3056784"/>
            <a:chExt cx="606272" cy="735896"/>
          </a:xfrm>
        </p:grpSpPr>
        <p:sp>
          <p:nvSpPr>
            <p:cNvPr id="211" name="Freeform 168">
              <a:extLst>
                <a:ext uri="{FF2B5EF4-FFF2-40B4-BE49-F238E27FC236}">
                  <a16:creationId xmlns:a16="http://schemas.microsoft.com/office/drawing/2014/main" id="{9A89F72A-346F-4C08-80C1-EF22C572D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/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8B1AD856-9516-4CDA-A95F-28B06091E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/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10800000">
            <a:off x="9085789" y="4944341"/>
            <a:ext cx="544927" cy="661435"/>
            <a:chOff x="9158285" y="3056784"/>
            <a:chExt cx="606272" cy="735896"/>
          </a:xfrm>
        </p:grpSpPr>
        <p:sp>
          <p:nvSpPr>
            <p:cNvPr id="157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/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  <p:sp>
          <p:nvSpPr>
            <p:cNvPr id="158" name="Freeform 167"/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5103" tIns="47551" rIns="95103" bIns="47551" numCol="1" anchor="t" anchorCtr="0" compatLnSpc="1">
              <a:prstTxWarp prst="textNoShape">
                <a:avLst/>
              </a:prstTxWarp>
            </a:bodyPr>
            <a:lstStyle/>
            <a:p>
              <a:pPr defTabSz="951121">
                <a:defRPr/>
              </a:pPr>
              <a:endParaRPr lang="en-US" sz="1873" kern="0">
                <a:solidFill>
                  <a:srgbClr val="40404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8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12283" y="2659300"/>
            <a:ext cx="4566870" cy="1753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1935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3997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Make your </a:t>
            </a:r>
            <a:br>
              <a:rPr lang="en-US" sz="3997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lang="en-US" sz="3997" spc="-150">
                <a:ln w="3175">
                  <a:noFill/>
                </a:ln>
                <a:solidFill>
                  <a:schemeClr val="accent1"/>
                </a:solidFill>
                <a:latin typeface="Segoe UI Semibold" charset="0"/>
                <a:ea typeface="Segoe UI Semibold" charset="0"/>
                <a:cs typeface="Segoe UI Semibold" charset="0"/>
              </a:rPr>
              <a:t>solution</a:t>
            </a:r>
            <a:r>
              <a:rPr lang="en-US" sz="3997" spc="-150">
                <a:ln w="3175">
                  <a:noFill/>
                </a:ln>
                <a:solidFill>
                  <a:srgbClr val="5A5456">
                    <a:lumMod val="50000"/>
                  </a:srgbClr>
                </a:solidFill>
                <a:latin typeface="Segoe UI Semibold" charset="0"/>
                <a:ea typeface="Segoe UI Semibold" charset="0"/>
                <a:cs typeface="Segoe UI Semibold" charset="0"/>
              </a:rPr>
              <a:t> part of Office canvases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12285" y="4571122"/>
            <a:ext cx="3817434" cy="1111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defTabSz="931935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sz="2400" kern="0">
                <a:ln w="3175">
                  <a:noFill/>
                </a:ln>
                <a:solidFill>
                  <a:srgbClr val="1A1A1A"/>
                </a:solidFill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</a:t>
            </a:r>
            <a:br>
              <a:rPr lang="en-US" sz="2400" kern="0">
                <a:ln w="3175">
                  <a:noFill/>
                </a:ln>
                <a:solidFill>
                  <a:srgbClr val="1A1A1A"/>
                </a:solidFill>
                <a:ea typeface="Segoe UI" panose="020B0502040204020203" pitchFamily="34" charset="0"/>
                <a:cs typeface="Segoe UI Semilight" panose="020B0402040204020203" pitchFamily="34" charset="0"/>
              </a:rPr>
            </a:br>
            <a:r>
              <a:rPr lang="en-US" sz="2400" kern="0">
                <a:ln w="3175">
                  <a:noFill/>
                </a:ln>
                <a:solidFill>
                  <a:srgbClr val="1A1A1A"/>
                </a:solidFill>
                <a:ea typeface="Segoe UI" panose="020B0502040204020203" pitchFamily="34" charset="0"/>
                <a:cs typeface="Segoe UI Semilight" panose="020B0402040204020203" pitchFamily="34" charset="0"/>
              </a:rPr>
              <a:t>web technologies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85751" y="1606334"/>
            <a:ext cx="817070" cy="780313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935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1905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FDB4274-D7C6-4E57-AC9B-613C2557A333}"/>
              </a:ext>
            </a:extLst>
          </p:cNvPr>
          <p:cNvGrpSpPr/>
          <p:nvPr/>
        </p:nvGrpSpPr>
        <p:grpSpPr>
          <a:xfrm>
            <a:off x="5860682" y="0"/>
            <a:ext cx="6572833" cy="2286517"/>
            <a:chOff x="5860682" y="0"/>
            <a:chExt cx="6572833" cy="2286517"/>
          </a:xfrm>
        </p:grpSpPr>
        <p:sp>
          <p:nvSpPr>
            <p:cNvPr id="69" name="r1"/>
            <p:cNvSpPr/>
            <p:nvPr/>
          </p:nvSpPr>
          <p:spPr bwMode="auto">
            <a:xfrm>
              <a:off x="5860682" y="1491"/>
              <a:ext cx="2559231" cy="228502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203" tIns="91401" rIns="182802" bIns="914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873">
                <a:defRPr/>
              </a:pPr>
              <a:r>
                <a:rPr lang="en-US" sz="2400" kern="0" spc="-2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 technologies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8987A75-18E8-479D-8F99-5B70AECAC176}"/>
                </a:ext>
              </a:extLst>
            </p:cNvPr>
            <p:cNvSpPr/>
            <p:nvPr/>
          </p:nvSpPr>
          <p:spPr bwMode="auto">
            <a:xfrm>
              <a:off x="8503268" y="0"/>
              <a:ext cx="3930247" cy="2285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7391" y="372642"/>
              <a:ext cx="3282910" cy="1606865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727" r="27550" b="9086"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7299"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3B4C254-44A3-4851-8406-D670D3B5A49A}"/>
              </a:ext>
            </a:extLst>
          </p:cNvPr>
          <p:cNvCxnSpPr>
            <a:cxnSpLocks/>
          </p:cNvCxnSpPr>
          <p:nvPr/>
        </p:nvCxnSpPr>
        <p:spPr>
          <a:xfrm>
            <a:off x="6137528" y="1686846"/>
            <a:ext cx="1739449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50C121A-5FC4-44B4-8CDC-B4BCE4AFA3E4}"/>
              </a:ext>
            </a:extLst>
          </p:cNvPr>
          <p:cNvGrpSpPr/>
          <p:nvPr/>
        </p:nvGrpSpPr>
        <p:grpSpPr>
          <a:xfrm>
            <a:off x="5860684" y="2354751"/>
            <a:ext cx="6572831" cy="2285027"/>
            <a:chOff x="5860684" y="2354751"/>
            <a:chExt cx="6572831" cy="2285027"/>
          </a:xfrm>
        </p:grpSpPr>
        <p:sp>
          <p:nvSpPr>
            <p:cNvPr id="7" name="Rectangle 6"/>
            <p:cNvSpPr/>
            <p:nvPr/>
          </p:nvSpPr>
          <p:spPr bwMode="auto">
            <a:xfrm>
              <a:off x="8503268" y="2354751"/>
              <a:ext cx="3930247" cy="2285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3" name="r2"/>
            <p:cNvSpPr/>
            <p:nvPr/>
          </p:nvSpPr>
          <p:spPr bwMode="auto">
            <a:xfrm>
              <a:off x="5860684" y="2354751"/>
              <a:ext cx="2559230" cy="22850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203" tIns="91401" rIns="182802" bIns="914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873">
                <a:defRPr/>
              </a:pPr>
              <a:r>
                <a:rPr lang="en-US" sz="2400" kern="0" spc="-2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Cross </a:t>
              </a:r>
            </a:p>
            <a:p>
              <a:pPr defTabSz="913873">
                <a:defRPr/>
              </a:pPr>
              <a:r>
                <a:rPr lang="en-US" sz="2400" kern="0" spc="-2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platform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7853" y="2912097"/>
              <a:ext cx="1885797" cy="133585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237"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695" y="2457953"/>
              <a:ext cx="1226044" cy="86504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1734" y="3464023"/>
              <a:ext cx="1807111" cy="1051409"/>
            </a:xfrm>
            <a:prstGeom prst="rect">
              <a:avLst/>
            </a:prstGeom>
          </p:spPr>
        </p:pic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735F3AF-CD0E-423B-BCE6-9BEAB3BA1DB7}"/>
              </a:ext>
            </a:extLst>
          </p:cNvPr>
          <p:cNvCxnSpPr>
            <a:cxnSpLocks/>
          </p:cNvCxnSpPr>
          <p:nvPr/>
        </p:nvCxnSpPr>
        <p:spPr>
          <a:xfrm>
            <a:off x="6137528" y="4056119"/>
            <a:ext cx="1739449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0B8619-2E7A-4AE4-A2C3-80DC8FB128A0}"/>
              </a:ext>
            </a:extLst>
          </p:cNvPr>
          <p:cNvGrpSpPr/>
          <p:nvPr/>
        </p:nvGrpSpPr>
        <p:grpSpPr>
          <a:xfrm>
            <a:off x="5860682" y="4702094"/>
            <a:ext cx="6572833" cy="2290943"/>
            <a:chOff x="5860682" y="4702094"/>
            <a:chExt cx="6572833" cy="229094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6118E1F-CE5C-42C1-B73A-E5C967928209}"/>
                </a:ext>
              </a:extLst>
            </p:cNvPr>
            <p:cNvSpPr/>
            <p:nvPr/>
          </p:nvSpPr>
          <p:spPr bwMode="auto">
            <a:xfrm>
              <a:off x="8503268" y="4702094"/>
              <a:ext cx="3930247" cy="22850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7" name="r3"/>
            <p:cNvSpPr/>
            <p:nvPr/>
          </p:nvSpPr>
          <p:spPr bwMode="auto">
            <a:xfrm>
              <a:off x="5860682" y="4708010"/>
              <a:ext cx="2559231" cy="228502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203" tIns="91401" rIns="182802" bIns="9140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873">
                <a:defRPr/>
              </a:pPr>
              <a:r>
                <a:rPr lang="en-US" sz="2400" kern="0" spc="-2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Modern distribution</a:t>
              </a:r>
            </a:p>
          </p:txBody>
        </p: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12814" y="4953915"/>
              <a:ext cx="2811074" cy="1735849"/>
              <a:chOff x="9238463" y="2879375"/>
              <a:chExt cx="2008974" cy="1227487"/>
            </a:xfrm>
          </p:grpSpPr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38463" y="2879375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198">
                  <a:solidFill>
                    <a:srgbClr val="FFFFFF">
                      <a:lumMod val="50000"/>
                    </a:srgbClr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08207" y="2993675"/>
                <a:ext cx="281395" cy="414085"/>
                <a:chOff x="9226552" y="2558737"/>
                <a:chExt cx="290058" cy="426834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26552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49237" y="2862205"/>
                  <a:ext cx="267373" cy="123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049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198" kern="0"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latin typeface="Segoe UI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444278" y="3451237"/>
                <a:ext cx="1612149" cy="499551"/>
                <a:chOff x="9715206" y="2499850"/>
                <a:chExt cx="1661783" cy="51493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15206" y="2499850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54536" y="2886294"/>
                  <a:ext cx="1222453" cy="1233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914049">
                    <a:lnSpc>
                      <a:spcPct val="90000"/>
                    </a:lnSpc>
                    <a:spcAft>
                      <a:spcPts val="600"/>
                    </a:spcAft>
                    <a:defRPr/>
                  </a:pPr>
                  <a:r>
                    <a:rPr lang="en-US" sz="1198" kern="0"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latin typeface="Segoe UI"/>
                    </a:rPr>
                    <a:t>Centralized Deployment</a:t>
                  </a:r>
                </a:p>
              </p:txBody>
            </p:sp>
          </p:grpSp>
        </p:grp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C438C16-190D-4220-8F24-326BE03857C2}"/>
              </a:ext>
            </a:extLst>
          </p:cNvPr>
          <p:cNvCxnSpPr>
            <a:cxnSpLocks/>
          </p:cNvCxnSpPr>
          <p:nvPr/>
        </p:nvCxnSpPr>
        <p:spPr>
          <a:xfrm>
            <a:off x="6137528" y="6292778"/>
            <a:ext cx="1739449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2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4C4D4-E443-4AF8-B72C-4A6D9143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Bootcamp 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519D73-A3A3-4819-B73D-15E0E45F44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473191"/>
              </p:ext>
            </p:extLst>
          </p:nvPr>
        </p:nvGraphicFramePr>
        <p:xfrm>
          <a:off x="570517" y="1643062"/>
          <a:ext cx="10971450" cy="407712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5485725">
                  <a:extLst>
                    <a:ext uri="{9D8B030D-6E8A-4147-A177-3AD203B41FA5}">
                      <a16:colId xmlns:a16="http://schemas.microsoft.com/office/drawing/2014/main" val="5895776"/>
                    </a:ext>
                  </a:extLst>
                </a:gridCol>
                <a:gridCol w="5485725">
                  <a:extLst>
                    <a:ext uri="{9D8B030D-6E8A-4147-A177-3AD203B41FA5}">
                      <a16:colId xmlns:a16="http://schemas.microsoft.com/office/drawing/2014/main" val="566017178"/>
                    </a:ext>
                  </a:extLst>
                </a:gridCol>
              </a:tblGrid>
              <a:tr h="804124">
                <a:tc>
                  <a:txBody>
                    <a:bodyPr/>
                    <a:lstStyle/>
                    <a:p>
                      <a:r>
                        <a:rPr lang="en-IN" sz="2400" dirty="0" err="1"/>
                        <a:t>Addins</a:t>
                      </a:r>
                      <a:r>
                        <a:rPr lang="en-IN" sz="2400" dirty="0"/>
                        <a:t> and Actionable Messages in Outlook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Pankaj Pal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106071"/>
                  </a:ext>
                </a:extLst>
              </a:tr>
              <a:tr h="804124">
                <a:tc>
                  <a:txBody>
                    <a:bodyPr/>
                    <a:lstStyle/>
                    <a:p>
                      <a:r>
                        <a:rPr lang="en-IN" sz="2400" dirty="0"/>
                        <a:t>Power of Graph API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Sathish Natarajan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8941396"/>
                  </a:ext>
                </a:extLst>
              </a:tr>
              <a:tr h="804124">
                <a:tc>
                  <a:txBody>
                    <a:bodyPr/>
                    <a:lstStyle/>
                    <a:p>
                      <a:r>
                        <a:rPr lang="en-IN" sz="2400" dirty="0"/>
                        <a:t>Immersive Experience on Microsoft Teams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Vishrut</a:t>
                      </a:r>
                      <a:r>
                        <a:rPr lang="en-IN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 Shukla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4597389"/>
                  </a:ext>
                </a:extLst>
              </a:tr>
              <a:tr h="804124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Hands on Labs - Teams Bot 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Shantha</a:t>
                      </a:r>
                      <a:r>
                        <a:rPr lang="en-IN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 Kumar</a:t>
                      </a:r>
                      <a:r>
                        <a:rPr lang="en-IN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&amp; </a:t>
                      </a:r>
                      <a:r>
                        <a:rPr lang="en-IN" sz="24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Jayanthi</a:t>
                      </a:r>
                      <a:endParaRPr lang="en-IN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821462"/>
                  </a:ext>
                </a:extLst>
              </a:tr>
              <a:tr h="804124">
                <a:tc>
                  <a:txBody>
                    <a:bodyPr/>
                    <a:lstStyle/>
                    <a:p>
                      <a:r>
                        <a:rPr lang="en-IN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Secrets to master SharePoint Framework </a:t>
                      </a:r>
                      <a:endParaRPr lang="en-IN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Shantha</a:t>
                      </a:r>
                      <a:r>
                        <a:rPr lang="en-IN" sz="2400" dirty="0"/>
                        <a:t> Kumar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713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9316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 bwMode="auto">
          <a:xfrm>
            <a:off x="883" y="1481558"/>
            <a:ext cx="12434710" cy="27775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i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Teamwork is how work gets done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B846EF-9E5A-4490-9055-4C447475E78C}"/>
              </a:ext>
            </a:extLst>
          </p:cNvPr>
          <p:cNvGrpSpPr/>
          <p:nvPr/>
        </p:nvGrpSpPr>
        <p:grpSpPr>
          <a:xfrm>
            <a:off x="237007" y="1769057"/>
            <a:ext cx="3591176" cy="2169008"/>
            <a:chOff x="237007" y="1769057"/>
            <a:chExt cx="3591176" cy="2169008"/>
          </a:xfrm>
        </p:grpSpPr>
        <p:sp>
          <p:nvSpPr>
            <p:cNvPr id="22" name="Rectangle 21"/>
            <p:cNvSpPr/>
            <p:nvPr/>
          </p:nvSpPr>
          <p:spPr>
            <a:xfrm>
              <a:off x="434976" y="1769057"/>
              <a:ext cx="3195238" cy="2100533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85000"/>
                </a:lnSpc>
                <a:defRPr/>
              </a:pPr>
              <a:r>
                <a:rPr lang="en-US" sz="138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2</a:t>
              </a:r>
              <a:r>
                <a:rPr lang="en-US" sz="80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x</a:t>
              </a:r>
              <a:endParaRPr lang="en-US" sz="5400" kern="0" spc="-3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7007" y="3421073"/>
              <a:ext cx="3591176" cy="516992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gradFill>
                    <a:gsLst>
                      <a:gs pos="1250">
                        <a:srgbClr val="2C292A"/>
                      </a:gs>
                      <a:gs pos="100000">
                        <a:srgbClr val="2C292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Teams compared to 5 years ago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919B300-8C72-41F2-A990-8D4BB85D2AEF}"/>
              </a:ext>
            </a:extLst>
          </p:cNvPr>
          <p:cNvGrpSpPr/>
          <p:nvPr/>
        </p:nvGrpSpPr>
        <p:grpSpPr>
          <a:xfrm>
            <a:off x="8606539" y="1769057"/>
            <a:ext cx="3593178" cy="2168910"/>
            <a:chOff x="8606539" y="1769057"/>
            <a:chExt cx="3593178" cy="216891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0438A2E-1AA8-47BD-8F07-F749A2B5E2E9}"/>
                </a:ext>
              </a:extLst>
            </p:cNvPr>
            <p:cNvSpPr/>
            <p:nvPr/>
          </p:nvSpPr>
          <p:spPr>
            <a:xfrm>
              <a:off x="8804243" y="1769057"/>
              <a:ext cx="3197014" cy="2100533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85000"/>
                </a:lnSpc>
                <a:defRPr/>
              </a:pPr>
              <a:r>
                <a:rPr lang="en-US" sz="138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</a:t>
              </a:r>
              <a:r>
                <a:rPr lang="en-US" sz="80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x</a:t>
              </a:r>
              <a:endParaRPr lang="en-US" sz="5400" kern="0" spc="-3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6309-E489-4871-B737-94855EECBD09}"/>
                </a:ext>
              </a:extLst>
            </p:cNvPr>
            <p:cNvSpPr/>
            <p:nvPr/>
          </p:nvSpPr>
          <p:spPr>
            <a:xfrm>
              <a:off x="8606539" y="3421073"/>
              <a:ext cx="3593178" cy="516894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gradFill>
                    <a:gsLst>
                      <a:gs pos="1250">
                        <a:srgbClr val="2C292A"/>
                      </a:gs>
                      <a:gs pos="100000">
                        <a:srgbClr val="2C292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More likely to be high performing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8F4F20C-4AC3-4A02-95A3-AFF0DE735F57}"/>
              </a:ext>
            </a:extLst>
          </p:cNvPr>
          <p:cNvGrpSpPr/>
          <p:nvPr/>
        </p:nvGrpSpPr>
        <p:grpSpPr>
          <a:xfrm>
            <a:off x="4420895" y="1769057"/>
            <a:ext cx="3593178" cy="2169008"/>
            <a:chOff x="4420895" y="1769057"/>
            <a:chExt cx="3593178" cy="216900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39B61FE-8548-4E74-8491-448B212FB318}"/>
                </a:ext>
              </a:extLst>
            </p:cNvPr>
            <p:cNvSpPr/>
            <p:nvPr/>
          </p:nvSpPr>
          <p:spPr>
            <a:xfrm>
              <a:off x="4618976" y="1769057"/>
              <a:ext cx="3197016" cy="2100533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85000"/>
                </a:lnSpc>
                <a:defRPr/>
              </a:pPr>
              <a:r>
                <a:rPr lang="en-US" sz="138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50</a:t>
              </a:r>
              <a:r>
                <a:rPr lang="en-US" sz="5400" kern="0" spc="-300">
                  <a:solidFill>
                    <a:schemeClr val="accent1"/>
                  </a:solidFill>
                  <a:latin typeface="+mj-lt"/>
                  <a:cs typeface="Segoe UI Semibold" panose="020B0702040204020203" pitchFamily="34" charset="0"/>
                </a:rPr>
                <a:t>%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310138E-6402-42EF-B25A-415A9760F087}"/>
                </a:ext>
              </a:extLst>
            </p:cNvPr>
            <p:cNvSpPr/>
            <p:nvPr/>
          </p:nvSpPr>
          <p:spPr>
            <a:xfrm>
              <a:off x="4420895" y="3421073"/>
              <a:ext cx="3593178" cy="516992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gradFill>
                    <a:gsLst>
                      <a:gs pos="1250">
                        <a:srgbClr val="2C292A"/>
                      </a:gs>
                      <a:gs pos="100000">
                        <a:srgbClr val="2C292A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Increase in “collaborative” work 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E6075E-5A6D-4ECD-909F-8163A74A4436}"/>
              </a:ext>
            </a:extLst>
          </p:cNvPr>
          <p:cNvGrpSpPr/>
          <p:nvPr/>
        </p:nvGrpSpPr>
        <p:grpSpPr>
          <a:xfrm>
            <a:off x="883" y="4642546"/>
            <a:ext cx="4063424" cy="1814494"/>
            <a:chOff x="883" y="4642546"/>
            <a:chExt cx="4063424" cy="1814494"/>
          </a:xfrm>
        </p:grpSpPr>
        <p:sp>
          <p:nvSpPr>
            <p:cNvPr id="38" name="Rectangle 37"/>
            <p:cNvSpPr/>
            <p:nvPr/>
          </p:nvSpPr>
          <p:spPr>
            <a:xfrm>
              <a:off x="883" y="5483977"/>
              <a:ext cx="4063424" cy="973063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Internal &amp; external members</a:t>
              </a:r>
              <a:b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  <a:t>People outside the firewall need </a:t>
              </a:r>
              <a:b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</a:br>
              <a: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  <a:t>unfettered access</a:t>
              </a:r>
            </a:p>
          </p:txBody>
        </p:sp>
        <p:sp>
          <p:nvSpPr>
            <p:cNvPr id="21" name="Teamwork_EA12" title="Icon of three people with an award or ribbon to the lower right">
              <a:extLst>
                <a:ext uri="{FF2B5EF4-FFF2-40B4-BE49-F238E27FC236}">
                  <a16:creationId xmlns:a16="http://schemas.microsoft.com/office/drawing/2014/main" id="{E4BA2F78-071C-4318-AC47-6F417ACE1C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60534" y="4642546"/>
              <a:ext cx="744122" cy="719608"/>
            </a:xfrm>
            <a:custGeom>
              <a:avLst/>
              <a:gdLst>
                <a:gd name="T0" fmla="*/ 3621 w 3746"/>
                <a:gd name="T1" fmla="*/ 2622 h 3621"/>
                <a:gd name="T2" fmla="*/ 3122 w 3746"/>
                <a:gd name="T3" fmla="*/ 3122 h 3621"/>
                <a:gd name="T4" fmla="*/ 2622 w 3746"/>
                <a:gd name="T5" fmla="*/ 2622 h 3621"/>
                <a:gd name="T6" fmla="*/ 3122 w 3746"/>
                <a:gd name="T7" fmla="*/ 2123 h 3621"/>
                <a:gd name="T8" fmla="*/ 3621 w 3746"/>
                <a:gd name="T9" fmla="*/ 2622 h 3621"/>
                <a:gd name="T10" fmla="*/ 2747 w 3746"/>
                <a:gd name="T11" fmla="*/ 2997 h 3621"/>
                <a:gd name="T12" fmla="*/ 2747 w 3746"/>
                <a:gd name="T13" fmla="*/ 3621 h 3621"/>
                <a:gd name="T14" fmla="*/ 3122 w 3746"/>
                <a:gd name="T15" fmla="*/ 3434 h 3621"/>
                <a:gd name="T16" fmla="*/ 3496 w 3746"/>
                <a:gd name="T17" fmla="*/ 3621 h 3621"/>
                <a:gd name="T18" fmla="*/ 3496 w 3746"/>
                <a:gd name="T19" fmla="*/ 2997 h 3621"/>
                <a:gd name="T20" fmla="*/ 1873 w 3746"/>
                <a:gd name="T21" fmla="*/ 749 h 3621"/>
                <a:gd name="T22" fmla="*/ 1249 w 3746"/>
                <a:gd name="T23" fmla="*/ 1374 h 3621"/>
                <a:gd name="T24" fmla="*/ 1873 w 3746"/>
                <a:gd name="T25" fmla="*/ 1998 h 3621"/>
                <a:gd name="T26" fmla="*/ 2497 w 3746"/>
                <a:gd name="T27" fmla="*/ 1374 h 3621"/>
                <a:gd name="T28" fmla="*/ 1873 w 3746"/>
                <a:gd name="T29" fmla="*/ 749 h 3621"/>
                <a:gd name="T30" fmla="*/ 1873 w 3746"/>
                <a:gd name="T31" fmla="*/ 1998 h 3621"/>
                <a:gd name="T32" fmla="*/ 999 w 3746"/>
                <a:gd name="T33" fmla="*/ 2872 h 3621"/>
                <a:gd name="T34" fmla="*/ 624 w 3746"/>
                <a:gd name="T35" fmla="*/ 0 h 3621"/>
                <a:gd name="T36" fmla="*/ 250 w 3746"/>
                <a:gd name="T37" fmla="*/ 375 h 3621"/>
                <a:gd name="T38" fmla="*/ 624 w 3746"/>
                <a:gd name="T39" fmla="*/ 749 h 3621"/>
                <a:gd name="T40" fmla="*/ 999 w 3746"/>
                <a:gd name="T41" fmla="*/ 375 h 3621"/>
                <a:gd name="T42" fmla="*/ 624 w 3746"/>
                <a:gd name="T43" fmla="*/ 0 h 3621"/>
                <a:gd name="T44" fmla="*/ 1249 w 3746"/>
                <a:gd name="T45" fmla="*/ 1374 h 3621"/>
                <a:gd name="T46" fmla="*/ 624 w 3746"/>
                <a:gd name="T47" fmla="*/ 749 h 3621"/>
                <a:gd name="T48" fmla="*/ 0 w 3746"/>
                <a:gd name="T49" fmla="*/ 1374 h 3621"/>
                <a:gd name="T50" fmla="*/ 3122 w 3746"/>
                <a:gd name="T51" fmla="*/ 0 h 3621"/>
                <a:gd name="T52" fmla="*/ 2747 w 3746"/>
                <a:gd name="T53" fmla="*/ 375 h 3621"/>
                <a:gd name="T54" fmla="*/ 3122 w 3746"/>
                <a:gd name="T55" fmla="*/ 749 h 3621"/>
                <a:gd name="T56" fmla="*/ 3496 w 3746"/>
                <a:gd name="T57" fmla="*/ 375 h 3621"/>
                <a:gd name="T58" fmla="*/ 3122 w 3746"/>
                <a:gd name="T59" fmla="*/ 0 h 3621"/>
                <a:gd name="T60" fmla="*/ 3746 w 3746"/>
                <a:gd name="T61" fmla="*/ 1374 h 3621"/>
                <a:gd name="T62" fmla="*/ 3122 w 3746"/>
                <a:gd name="T63" fmla="*/ 749 h 3621"/>
                <a:gd name="T64" fmla="*/ 2497 w 3746"/>
                <a:gd name="T65" fmla="*/ 1374 h 3621"/>
                <a:gd name="T66" fmla="*/ 2381 w 3746"/>
                <a:gd name="T67" fmla="*/ 2163 h 3621"/>
                <a:gd name="T68" fmla="*/ 1873 w 3746"/>
                <a:gd name="T69" fmla="*/ 1998 h 36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6" h="3621">
                  <a:moveTo>
                    <a:pt x="3621" y="2622"/>
                  </a:moveTo>
                  <a:cubicBezTo>
                    <a:pt x="3621" y="2898"/>
                    <a:pt x="3398" y="3122"/>
                    <a:pt x="3122" y="3122"/>
                  </a:cubicBezTo>
                  <a:cubicBezTo>
                    <a:pt x="2846" y="3122"/>
                    <a:pt x="2622" y="2898"/>
                    <a:pt x="2622" y="2622"/>
                  </a:cubicBezTo>
                  <a:cubicBezTo>
                    <a:pt x="2622" y="2346"/>
                    <a:pt x="2846" y="2123"/>
                    <a:pt x="3122" y="2123"/>
                  </a:cubicBezTo>
                  <a:cubicBezTo>
                    <a:pt x="3398" y="2123"/>
                    <a:pt x="3621" y="2346"/>
                    <a:pt x="3621" y="2622"/>
                  </a:cubicBezTo>
                  <a:close/>
                  <a:moveTo>
                    <a:pt x="2747" y="2997"/>
                  </a:moveTo>
                  <a:cubicBezTo>
                    <a:pt x="2747" y="3621"/>
                    <a:pt x="2747" y="3621"/>
                    <a:pt x="2747" y="3621"/>
                  </a:cubicBezTo>
                  <a:cubicBezTo>
                    <a:pt x="3122" y="3434"/>
                    <a:pt x="3122" y="3434"/>
                    <a:pt x="3122" y="3434"/>
                  </a:cubicBezTo>
                  <a:cubicBezTo>
                    <a:pt x="3496" y="3621"/>
                    <a:pt x="3496" y="3621"/>
                    <a:pt x="3496" y="3621"/>
                  </a:cubicBezTo>
                  <a:cubicBezTo>
                    <a:pt x="3496" y="2997"/>
                    <a:pt x="3496" y="2997"/>
                    <a:pt x="3496" y="2997"/>
                  </a:cubicBezTo>
                  <a:moveTo>
                    <a:pt x="1873" y="749"/>
                  </a:moveTo>
                  <a:cubicBezTo>
                    <a:pt x="1528" y="749"/>
                    <a:pt x="1249" y="1029"/>
                    <a:pt x="1249" y="1374"/>
                  </a:cubicBezTo>
                  <a:cubicBezTo>
                    <a:pt x="1249" y="1718"/>
                    <a:pt x="1528" y="1998"/>
                    <a:pt x="1873" y="1998"/>
                  </a:cubicBezTo>
                  <a:cubicBezTo>
                    <a:pt x="2218" y="1998"/>
                    <a:pt x="2497" y="1718"/>
                    <a:pt x="2497" y="1374"/>
                  </a:cubicBezTo>
                  <a:cubicBezTo>
                    <a:pt x="2497" y="1029"/>
                    <a:pt x="2218" y="749"/>
                    <a:pt x="1873" y="749"/>
                  </a:cubicBezTo>
                  <a:close/>
                  <a:moveTo>
                    <a:pt x="1873" y="1998"/>
                  </a:moveTo>
                  <a:cubicBezTo>
                    <a:pt x="1390" y="1998"/>
                    <a:pt x="999" y="2389"/>
                    <a:pt x="999" y="2872"/>
                  </a:cubicBezTo>
                  <a:moveTo>
                    <a:pt x="624" y="0"/>
                  </a:moveTo>
                  <a:cubicBezTo>
                    <a:pt x="417" y="0"/>
                    <a:pt x="250" y="168"/>
                    <a:pt x="250" y="375"/>
                  </a:cubicBezTo>
                  <a:cubicBezTo>
                    <a:pt x="250" y="581"/>
                    <a:pt x="417" y="749"/>
                    <a:pt x="624" y="749"/>
                  </a:cubicBezTo>
                  <a:cubicBezTo>
                    <a:pt x="831" y="749"/>
                    <a:pt x="999" y="581"/>
                    <a:pt x="999" y="375"/>
                  </a:cubicBezTo>
                  <a:cubicBezTo>
                    <a:pt x="999" y="168"/>
                    <a:pt x="831" y="0"/>
                    <a:pt x="624" y="0"/>
                  </a:cubicBezTo>
                  <a:close/>
                  <a:moveTo>
                    <a:pt x="1249" y="1374"/>
                  </a:moveTo>
                  <a:cubicBezTo>
                    <a:pt x="1249" y="1029"/>
                    <a:pt x="969" y="749"/>
                    <a:pt x="624" y="749"/>
                  </a:cubicBezTo>
                  <a:cubicBezTo>
                    <a:pt x="279" y="749"/>
                    <a:pt x="0" y="1029"/>
                    <a:pt x="0" y="1374"/>
                  </a:cubicBezTo>
                  <a:moveTo>
                    <a:pt x="3122" y="0"/>
                  </a:moveTo>
                  <a:cubicBezTo>
                    <a:pt x="2915" y="0"/>
                    <a:pt x="2747" y="168"/>
                    <a:pt x="2747" y="375"/>
                  </a:cubicBezTo>
                  <a:cubicBezTo>
                    <a:pt x="2747" y="581"/>
                    <a:pt x="2915" y="749"/>
                    <a:pt x="3122" y="749"/>
                  </a:cubicBezTo>
                  <a:cubicBezTo>
                    <a:pt x="3329" y="749"/>
                    <a:pt x="3496" y="581"/>
                    <a:pt x="3496" y="375"/>
                  </a:cubicBezTo>
                  <a:cubicBezTo>
                    <a:pt x="3496" y="168"/>
                    <a:pt x="3329" y="0"/>
                    <a:pt x="3122" y="0"/>
                  </a:cubicBezTo>
                  <a:close/>
                  <a:moveTo>
                    <a:pt x="3746" y="1374"/>
                  </a:moveTo>
                  <a:cubicBezTo>
                    <a:pt x="3746" y="1029"/>
                    <a:pt x="3467" y="749"/>
                    <a:pt x="3122" y="749"/>
                  </a:cubicBezTo>
                  <a:cubicBezTo>
                    <a:pt x="2777" y="749"/>
                    <a:pt x="2497" y="1029"/>
                    <a:pt x="2497" y="1374"/>
                  </a:cubicBezTo>
                  <a:moveTo>
                    <a:pt x="2381" y="2163"/>
                  </a:moveTo>
                  <a:cubicBezTo>
                    <a:pt x="2238" y="2060"/>
                    <a:pt x="2063" y="1998"/>
                    <a:pt x="1873" y="1998"/>
                  </a:cubicBezTo>
                </a:path>
              </a:pathLst>
            </a:custGeom>
            <a:noFill/>
            <a:ln w="1905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6AEF80-A61F-4604-BAA4-51685248AAC6}"/>
              </a:ext>
            </a:extLst>
          </p:cNvPr>
          <p:cNvGrpSpPr/>
          <p:nvPr/>
        </p:nvGrpSpPr>
        <p:grpSpPr>
          <a:xfrm>
            <a:off x="4184641" y="4642546"/>
            <a:ext cx="4065686" cy="1814494"/>
            <a:chOff x="4184641" y="4642546"/>
            <a:chExt cx="4065686" cy="1814494"/>
          </a:xfrm>
        </p:grpSpPr>
        <p:sp>
          <p:nvSpPr>
            <p:cNvPr id="40" name="Rectangle 39"/>
            <p:cNvSpPr/>
            <p:nvPr/>
          </p:nvSpPr>
          <p:spPr>
            <a:xfrm>
              <a:off x="4184641" y="5483977"/>
              <a:ext cx="4065686" cy="973063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Geographically distributed </a:t>
              </a:r>
              <a:b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  <a:t>Need varied ways to connect across locations and time-zones</a:t>
              </a:r>
            </a:p>
          </p:txBody>
        </p:sp>
        <p:sp>
          <p:nvSpPr>
            <p:cNvPr id="25" name="globe_4" title="Icon of the earth">
              <a:extLst>
                <a:ext uri="{FF2B5EF4-FFF2-40B4-BE49-F238E27FC236}">
                  <a16:creationId xmlns:a16="http://schemas.microsoft.com/office/drawing/2014/main" id="{68EE77B6-8729-4AD2-9817-D5B8C896002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58900" y="4642546"/>
              <a:ext cx="717168" cy="719608"/>
            </a:xfrm>
            <a:custGeom>
              <a:avLst/>
              <a:gdLst>
                <a:gd name="T0" fmla="*/ 0 w 332"/>
                <a:gd name="T1" fmla="*/ 167 h 333"/>
                <a:gd name="T2" fmla="*/ 36 w 332"/>
                <a:gd name="T3" fmla="*/ 63 h 333"/>
                <a:gd name="T4" fmla="*/ 166 w 332"/>
                <a:gd name="T5" fmla="*/ 0 h 333"/>
                <a:gd name="T6" fmla="*/ 332 w 332"/>
                <a:gd name="T7" fmla="*/ 167 h 333"/>
                <a:gd name="T8" fmla="*/ 166 w 332"/>
                <a:gd name="T9" fmla="*/ 333 h 333"/>
                <a:gd name="T10" fmla="*/ 0 w 332"/>
                <a:gd name="T11" fmla="*/ 167 h 333"/>
                <a:gd name="T12" fmla="*/ 89 w 332"/>
                <a:gd name="T13" fmla="*/ 314 h 333"/>
                <a:gd name="T14" fmla="*/ 102 w 332"/>
                <a:gd name="T15" fmla="*/ 299 h 333"/>
                <a:gd name="T16" fmla="*/ 98 w 332"/>
                <a:gd name="T17" fmla="*/ 272 h 333"/>
                <a:gd name="T18" fmla="*/ 72 w 332"/>
                <a:gd name="T19" fmla="*/ 255 h 333"/>
                <a:gd name="T20" fmla="*/ 42 w 332"/>
                <a:gd name="T21" fmla="*/ 246 h 333"/>
                <a:gd name="T22" fmla="*/ 21 w 332"/>
                <a:gd name="T23" fmla="*/ 217 h 333"/>
                <a:gd name="T24" fmla="*/ 38 w 332"/>
                <a:gd name="T25" fmla="*/ 168 h 333"/>
                <a:gd name="T26" fmla="*/ 58 w 332"/>
                <a:gd name="T27" fmla="*/ 167 h 333"/>
                <a:gd name="T28" fmla="*/ 80 w 332"/>
                <a:gd name="T29" fmla="*/ 193 h 333"/>
                <a:gd name="T30" fmla="*/ 102 w 332"/>
                <a:gd name="T31" fmla="*/ 182 h 333"/>
                <a:gd name="T32" fmla="*/ 93 w 332"/>
                <a:gd name="T33" fmla="*/ 156 h 333"/>
                <a:gd name="T34" fmla="*/ 101 w 332"/>
                <a:gd name="T35" fmla="*/ 124 h 333"/>
                <a:gd name="T36" fmla="*/ 145 w 332"/>
                <a:gd name="T37" fmla="*/ 80 h 333"/>
                <a:gd name="T38" fmla="*/ 119 w 332"/>
                <a:gd name="T39" fmla="*/ 47 h 333"/>
                <a:gd name="T40" fmla="*/ 101 w 332"/>
                <a:gd name="T41" fmla="*/ 68 h 333"/>
                <a:gd name="T42" fmla="*/ 32 w 332"/>
                <a:gd name="T43" fmla="*/ 68 h 333"/>
                <a:gd name="T44" fmla="*/ 251 w 332"/>
                <a:gd name="T45" fmla="*/ 24 h 333"/>
                <a:gd name="T46" fmla="*/ 187 w 332"/>
                <a:gd name="T47" fmla="*/ 56 h 333"/>
                <a:gd name="T48" fmla="*/ 201 w 332"/>
                <a:gd name="T49" fmla="*/ 92 h 333"/>
                <a:gd name="T50" fmla="*/ 235 w 332"/>
                <a:gd name="T51" fmla="*/ 92 h 333"/>
                <a:gd name="T52" fmla="*/ 219 w 332"/>
                <a:gd name="T53" fmla="*/ 115 h 333"/>
                <a:gd name="T54" fmla="*/ 187 w 332"/>
                <a:gd name="T55" fmla="*/ 130 h 333"/>
                <a:gd name="T56" fmla="*/ 161 w 332"/>
                <a:gd name="T57" fmla="*/ 168 h 333"/>
                <a:gd name="T58" fmla="*/ 169 w 332"/>
                <a:gd name="T59" fmla="*/ 204 h 333"/>
                <a:gd name="T60" fmla="*/ 206 w 332"/>
                <a:gd name="T61" fmla="*/ 225 h 333"/>
                <a:gd name="T62" fmla="*/ 218 w 332"/>
                <a:gd name="T63" fmla="*/ 212 h 333"/>
                <a:gd name="T64" fmla="*/ 229 w 332"/>
                <a:gd name="T65" fmla="*/ 244 h 333"/>
                <a:gd name="T66" fmla="*/ 217 w 332"/>
                <a:gd name="T67" fmla="*/ 289 h 333"/>
                <a:gd name="T68" fmla="*/ 245 w 332"/>
                <a:gd name="T69" fmla="*/ 276 h 333"/>
                <a:gd name="T70" fmla="*/ 259 w 332"/>
                <a:gd name="T71" fmla="*/ 256 h 333"/>
                <a:gd name="T72" fmla="*/ 259 w 332"/>
                <a:gd name="T73" fmla="*/ 168 h 333"/>
                <a:gd name="T74" fmla="*/ 239 w 332"/>
                <a:gd name="T75" fmla="*/ 137 h 333"/>
                <a:gd name="T76" fmla="*/ 259 w 332"/>
                <a:gd name="T77" fmla="*/ 124 h 333"/>
                <a:gd name="T78" fmla="*/ 284 w 332"/>
                <a:gd name="T79" fmla="*/ 137 h 333"/>
                <a:gd name="T80" fmla="*/ 306 w 332"/>
                <a:gd name="T81" fmla="*/ 170 h 333"/>
                <a:gd name="T82" fmla="*/ 306 w 332"/>
                <a:gd name="T83" fmla="*/ 186 h 333"/>
                <a:gd name="T84" fmla="*/ 332 w 332"/>
                <a:gd name="T85" fmla="*/ 18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32" h="333">
                  <a:moveTo>
                    <a:pt x="0" y="167"/>
                  </a:moveTo>
                  <a:cubicBezTo>
                    <a:pt x="0" y="128"/>
                    <a:pt x="13" y="92"/>
                    <a:pt x="36" y="63"/>
                  </a:cubicBezTo>
                  <a:cubicBezTo>
                    <a:pt x="66" y="25"/>
                    <a:pt x="113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258"/>
                    <a:pt x="258" y="333"/>
                    <a:pt x="166" y="333"/>
                  </a:cubicBezTo>
                  <a:cubicBezTo>
                    <a:pt x="74" y="333"/>
                    <a:pt x="0" y="258"/>
                    <a:pt x="0" y="167"/>
                  </a:cubicBezTo>
                  <a:close/>
                  <a:moveTo>
                    <a:pt x="89" y="314"/>
                  </a:moveTo>
                  <a:cubicBezTo>
                    <a:pt x="102" y="299"/>
                    <a:pt x="102" y="299"/>
                    <a:pt x="102" y="299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72" y="255"/>
                    <a:pt x="72" y="255"/>
                    <a:pt x="72" y="255"/>
                  </a:cubicBezTo>
                  <a:cubicBezTo>
                    <a:pt x="42" y="246"/>
                    <a:pt x="42" y="246"/>
                    <a:pt x="42" y="246"/>
                  </a:cubicBezTo>
                  <a:cubicBezTo>
                    <a:pt x="21" y="217"/>
                    <a:pt x="21" y="217"/>
                    <a:pt x="21" y="217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58" y="167"/>
                    <a:pt x="58" y="167"/>
                    <a:pt x="58" y="167"/>
                  </a:cubicBezTo>
                  <a:cubicBezTo>
                    <a:pt x="80" y="193"/>
                    <a:pt x="80" y="193"/>
                    <a:pt x="80" y="193"/>
                  </a:cubicBezTo>
                  <a:cubicBezTo>
                    <a:pt x="102" y="182"/>
                    <a:pt x="102" y="182"/>
                    <a:pt x="102" y="182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45" y="80"/>
                    <a:pt x="145" y="80"/>
                    <a:pt x="145" y="80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32" y="68"/>
                    <a:pt x="32" y="68"/>
                    <a:pt x="32" y="68"/>
                  </a:cubicBezTo>
                  <a:moveTo>
                    <a:pt x="251" y="24"/>
                  </a:moveTo>
                  <a:cubicBezTo>
                    <a:pt x="187" y="56"/>
                    <a:pt x="187" y="56"/>
                    <a:pt x="187" y="56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35" y="92"/>
                    <a:pt x="235" y="92"/>
                    <a:pt x="235" y="92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61" y="168"/>
                    <a:pt x="161" y="168"/>
                    <a:pt x="161" y="168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18" y="212"/>
                    <a:pt x="218" y="212"/>
                    <a:pt x="218" y="212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17" y="289"/>
                    <a:pt x="217" y="289"/>
                    <a:pt x="217" y="289"/>
                  </a:cubicBezTo>
                  <a:cubicBezTo>
                    <a:pt x="245" y="276"/>
                    <a:pt x="245" y="276"/>
                    <a:pt x="245" y="276"/>
                  </a:cubicBezTo>
                  <a:cubicBezTo>
                    <a:pt x="259" y="256"/>
                    <a:pt x="259" y="256"/>
                    <a:pt x="259" y="256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59" y="124"/>
                    <a:pt x="259" y="124"/>
                    <a:pt x="259" y="124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306" y="170"/>
                    <a:pt x="306" y="170"/>
                    <a:pt x="306" y="170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32" y="181"/>
                    <a:pt x="332" y="181"/>
                    <a:pt x="332" y="181"/>
                  </a:cubicBezTo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14B896-AD17-4A10-9D85-A1A8EE1262F4}"/>
              </a:ext>
            </a:extLst>
          </p:cNvPr>
          <p:cNvGrpSpPr/>
          <p:nvPr/>
        </p:nvGrpSpPr>
        <p:grpSpPr>
          <a:xfrm>
            <a:off x="8605785" y="4642546"/>
            <a:ext cx="3593932" cy="1801267"/>
            <a:chOff x="8605785" y="4642546"/>
            <a:chExt cx="3593932" cy="1801267"/>
          </a:xfrm>
        </p:grpSpPr>
        <p:sp>
          <p:nvSpPr>
            <p:cNvPr id="36" name="Rectangle 35"/>
            <p:cNvSpPr/>
            <p:nvPr/>
          </p:nvSpPr>
          <p:spPr>
            <a:xfrm>
              <a:off x="8605785" y="5483977"/>
              <a:ext cx="3593932" cy="959836"/>
            </a:xfrm>
            <a:prstGeom prst="rect">
              <a:avLst/>
            </a:prstGeom>
          </p:spPr>
          <p:txBody>
            <a:bodyPr wrap="square" lIns="182854" tIns="146283" rIns="182854" bIns="146283" anchor="t" anchorCtr="0">
              <a:spAutoFit/>
            </a:bodyPr>
            <a:lstStyle/>
            <a:p>
              <a:pPr algn="ctr" defTabSz="914049">
                <a:lnSpc>
                  <a:spcPct val="90000"/>
                </a:lnSpc>
                <a:defRPr/>
              </a:pPr>
              <a: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Diverse workforce</a:t>
              </a:r>
              <a:br>
                <a:rPr lang="en-US" sz="1599" kern="0">
                  <a:solidFill>
                    <a:schemeClr val="tx2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  <a:t>Different expectations, preferences, </a:t>
              </a:r>
              <a:b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</a:br>
              <a:r>
                <a:rPr lang="en-US" sz="1599" kern="0">
                  <a:solidFill>
                    <a:schemeClr val="tx2"/>
                  </a:solidFill>
                  <a:latin typeface="Segoe UI"/>
                  <a:cs typeface="Segoe UI Semibold" panose="020B0702040204020203" pitchFamily="34" charset="0"/>
                </a:rPr>
                <a:t>and tool demands  </a:t>
              </a:r>
            </a:p>
          </p:txBody>
        </p:sp>
        <p:sp>
          <p:nvSpPr>
            <p:cNvPr id="28" name="DeveloperTools_EC7A" title="Icon of a wrench and a screwdriver">
              <a:extLst>
                <a:ext uri="{FF2B5EF4-FFF2-40B4-BE49-F238E27FC236}">
                  <a16:creationId xmlns:a16="http://schemas.microsoft.com/office/drawing/2014/main" id="{77351DBB-4920-45AA-922F-B600DC414C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74398" y="4642546"/>
              <a:ext cx="456704" cy="719608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90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3929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theme/theme1.xml><?xml version="1.0" encoding="utf-8"?>
<a:theme xmlns:a="http://schemas.openxmlformats.org/drawingml/2006/main" name="Microsoft 365 PPT Template - 2018">
  <a:themeElements>
    <a:clrScheme name="Custom 4">
      <a:dk1>
        <a:srgbClr val="282828"/>
      </a:dk1>
      <a:lt1>
        <a:srgbClr val="FFFFFF"/>
      </a:lt1>
      <a:dk2>
        <a:srgbClr val="282828"/>
      </a:dk2>
      <a:lt2>
        <a:srgbClr val="FFFFFF"/>
      </a:lt2>
      <a:accent1>
        <a:srgbClr val="0078D4"/>
      </a:accent1>
      <a:accent2>
        <a:srgbClr val="002050"/>
      </a:accent2>
      <a:accent3>
        <a:srgbClr val="939393"/>
      </a:accent3>
      <a:accent4>
        <a:srgbClr val="00BCF2"/>
      </a:accent4>
      <a:accent5>
        <a:srgbClr val="6C6E6C"/>
      </a:accent5>
      <a:accent6>
        <a:srgbClr val="2E2F2E"/>
      </a:accent6>
      <a:hlink>
        <a:srgbClr val="0078D4"/>
      </a:hlink>
      <a:folHlink>
        <a:srgbClr val="0078D4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 365 PPT Template 2018_2" id="{01A7FB2A-7862-441E-89D5-C3EE05893CAC}" vid="{DEC62A46-47F5-4825-899D-4E8B117FF749}"/>
    </a:ext>
  </a:extLst>
</a:theme>
</file>

<file path=ppt/theme/theme2.xml><?xml version="1.0" encoding="utf-8"?>
<a:theme xmlns:a="http://schemas.openxmlformats.org/drawingml/2006/main" name="5-50183_Microsoft_Inspire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nspire_Breakout_Template.potx" id="{1370A19C-E407-4052-B62A-55C636FE256D}" vid="{56BC9C0F-B402-46CF-ABC6-5447E24267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A697F81BDA13448C2BC5088B554A00" ma:contentTypeVersion="6" ma:contentTypeDescription="Create a new document." ma:contentTypeScope="" ma:versionID="40b65a93076c15c3c1c15f7f50eeebdc">
  <xsd:schema xmlns:xsd="http://www.w3.org/2001/XMLSchema" xmlns:xs="http://www.w3.org/2001/XMLSchema" xmlns:p="http://schemas.microsoft.com/office/2006/metadata/properties" xmlns:ns2="d6d8cbee-0fa6-4419-8fe0-84ee5a9764f6" xmlns:ns3="42fa0a64-5ac8-421c-a6e1-b9890d063489" targetNamespace="http://schemas.microsoft.com/office/2006/metadata/properties" ma:root="true" ma:fieldsID="a364816ae811caae422f1d2944f498b1" ns2:_="" ns3:_="">
    <xsd:import namespace="d6d8cbee-0fa6-4419-8fe0-84ee5a9764f6"/>
    <xsd:import namespace="42fa0a64-5ac8-421c-a6e1-b9890d0634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d8cbee-0fa6-4419-8fe0-84ee5a976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fa0a64-5ac8-421c-a6e1-b9890d06348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0B57D9-10A2-4C83-8DAA-987091901D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d8cbee-0fa6-4419-8fe0-84ee5a9764f6"/>
    <ds:schemaRef ds:uri="42fa0a64-5ac8-421c-a6e1-b9890d0634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572F93-91F3-4547-9BA1-0320E822C5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54D950-EE90-4EFC-AE07-CC0D29D87AD4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6d8cbee-0fa6-4419-8fe0-84ee5a9764f6"/>
    <ds:schemaRef ds:uri="42fa0a64-5ac8-421c-a6e1-b9890d06348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</Words>
  <Application>Microsoft Office PowerPoint</Application>
  <PresentationFormat>Custom</PresentationFormat>
  <Paragraphs>81</Paragraphs>
  <Slides>7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STXihei</vt:lpstr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Microsoft 365 PPT Template - 2018</vt:lpstr>
      <vt:lpstr>5-50183_Microsoft_Inspire_Template</vt:lpstr>
      <vt:lpstr>PowerPoint Presentation</vt:lpstr>
      <vt:lpstr>PowerPoint Presentation</vt:lpstr>
      <vt:lpstr>Opportunity</vt:lpstr>
      <vt:lpstr>Microsoft 365 Platform</vt:lpstr>
      <vt:lpstr>PowerPoint Presentation</vt:lpstr>
      <vt:lpstr>Bootcamp Agenda</vt:lpstr>
      <vt:lpstr>Teamwork is how work gets done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53</cp:revision>
  <dcterms:modified xsi:type="dcterms:W3CDTF">2018-10-26T17:03:43Z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mikeam@microsoft.com</vt:lpwstr>
  </property>
  <property fmtid="{D5CDD505-2E9C-101B-9397-08002B2CF9AE}" pid="5" name="MSIP_Label_f42aa342-8706-4288-bd11-ebb85995028c_SetDate">
    <vt:lpwstr>2018-07-11T04:22:57.9259183Z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0x01010062A697F81BDA13448C2BC5088B554A00</vt:lpwstr>
  </property>
</Properties>
</file>